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0" r:id="rId4"/>
  </p:sldMasterIdLst>
  <p:notesMasterIdLst>
    <p:notesMasterId r:id="rId45"/>
  </p:notesMasterIdLst>
  <p:handoutMasterIdLst>
    <p:handoutMasterId r:id="rId46"/>
  </p:handoutMasterIdLst>
  <p:sldIdLst>
    <p:sldId id="259" r:id="rId5"/>
    <p:sldId id="260" r:id="rId6"/>
    <p:sldId id="261" r:id="rId7"/>
    <p:sldId id="262" r:id="rId8"/>
    <p:sldId id="263" r:id="rId9"/>
    <p:sldId id="264" r:id="rId10"/>
    <p:sldId id="280" r:id="rId11"/>
    <p:sldId id="281" r:id="rId12"/>
    <p:sldId id="265" r:id="rId13"/>
    <p:sldId id="282" r:id="rId14"/>
    <p:sldId id="283" r:id="rId15"/>
    <p:sldId id="266" r:id="rId16"/>
    <p:sldId id="284" r:id="rId17"/>
    <p:sldId id="270" r:id="rId18"/>
    <p:sldId id="285" r:id="rId19"/>
    <p:sldId id="271" r:id="rId20"/>
    <p:sldId id="286" r:id="rId21"/>
    <p:sldId id="287" r:id="rId22"/>
    <p:sldId id="288" r:id="rId23"/>
    <p:sldId id="289" r:id="rId24"/>
    <p:sldId id="290" r:id="rId25"/>
    <p:sldId id="291" r:id="rId26"/>
    <p:sldId id="292" r:id="rId27"/>
    <p:sldId id="272" r:id="rId28"/>
    <p:sldId id="293" r:id="rId29"/>
    <p:sldId id="294" r:id="rId30"/>
    <p:sldId id="295" r:id="rId31"/>
    <p:sldId id="296" r:id="rId32"/>
    <p:sldId id="297" r:id="rId33"/>
    <p:sldId id="298" r:id="rId34"/>
    <p:sldId id="276" r:id="rId35"/>
    <p:sldId id="277" r:id="rId36"/>
    <p:sldId id="278" r:id="rId37"/>
    <p:sldId id="299" r:id="rId38"/>
    <p:sldId id="300" r:id="rId39"/>
    <p:sldId id="301" r:id="rId40"/>
    <p:sldId id="302" r:id="rId41"/>
    <p:sldId id="303" r:id="rId42"/>
    <p:sldId id="304" r:id="rId43"/>
    <p:sldId id="305" r:id="rId44"/>
  </p:sldIdLst>
  <p:sldSz cx="9906000" cy="6858000" type="A4"/>
  <p:notesSz cx="6858000" cy="9144000"/>
  <p:embeddedFontLst>
    <p:embeddedFont>
      <p:font typeface="Arial Rounded MT Bold" panose="020F0704030504030204" pitchFamily="34" charset="0"/>
      <p:regular r:id="rId47"/>
    </p:embeddedFont>
    <p:embeddedFont>
      <p:font typeface="United Curriculum" panose="020B0604020202020204" charset="0"/>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E94E9D-CFCE-C166-F4B7-06218FBC7616}" name="Elizabeth Lupton" initials="EL" userId="S::Elizabeth.Lupton@unitedlearning.org.uk::f1d8bff2-aebb-46ae-b972-0f228aff2aaf" providerId="AD"/>
  <p188:author id="{C833E4BA-E012-CD07-1FD3-0F30CCFF34BF}" name="Charlie Cutler" initials="CC" userId="S::Charlie.Cutler@unitedlearning.org.uk::c5b094de-3707-4aae-994d-70175e9a1467" providerId="AD"/>
  <p188:author id="{6F1D0AED-1E33-5B43-CA73-96135BBBCD4A}" name="Jessica Quinn" initials="JQ" userId="S::Jessica.Quinn@unitedlearning.org.uk::8a95f2e1-9608-4c55-8128-be797539c7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75E"/>
    <a:srgbClr val="BFBBDB"/>
    <a:srgbClr val="BFE3EF"/>
    <a:srgbClr val="9ACFEA"/>
    <a:srgbClr val="7FAED8"/>
    <a:srgbClr val="D4C9C6"/>
    <a:srgbClr val="745E58"/>
    <a:srgbClr val="CC9900"/>
    <a:srgbClr val="FFE8D1"/>
    <a:srgbClr val="2C4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3DA9E-2A98-3C49-8B58-EDA09B1A6425}" v="1936" dt="2025-11-05T10:08:29.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840" y="-6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Parkes" userId="S::lauren.parkes_timbertreeacademy.org.uk#ext#@corngreavesprimary.org.uk::914dc557-5cec-4d69-b9a5-4696ace1577f" providerId="AD" clId="Web-{F533DA9E-2A98-3C49-8B58-EDA09B1A6425}"/>
    <pc:docChg chg="addSld delSld modSld">
      <pc:chgData name="L Parkes" userId="S::lauren.parkes_timbertreeacademy.org.uk#ext#@corngreavesprimary.org.uk::914dc557-5cec-4d69-b9a5-4696ace1577f" providerId="AD" clId="Web-{F533DA9E-2A98-3C49-8B58-EDA09B1A6425}" dt="2025-11-05T10:08:29.227" v="1804" actId="1076"/>
      <pc:docMkLst>
        <pc:docMk/>
      </pc:docMkLst>
      <pc:sldChg chg="addSp delSp modSp">
        <pc:chgData name="L Parkes" userId="S::lauren.parkes_timbertreeacademy.org.uk#ext#@corngreavesprimary.org.uk::914dc557-5cec-4d69-b9a5-4696ace1577f" providerId="AD" clId="Web-{F533DA9E-2A98-3C49-8B58-EDA09B1A6425}" dt="2025-11-05T08:52:09.013" v="1025" actId="1076"/>
        <pc:sldMkLst>
          <pc:docMk/>
          <pc:sldMk cId="1082134938" sldId="259"/>
        </pc:sldMkLst>
        <pc:spChg chg="add del mod">
          <ac:chgData name="L Parkes" userId="S::lauren.parkes_timbertreeacademy.org.uk#ext#@corngreavesprimary.org.uk::914dc557-5cec-4d69-b9a5-4696ace1577f" providerId="AD" clId="Web-{F533DA9E-2A98-3C49-8B58-EDA09B1A6425}" dt="2025-11-05T08:52:00.403" v="1022"/>
          <ac:spMkLst>
            <pc:docMk/>
            <pc:sldMk cId="1082134938" sldId="259"/>
            <ac:spMk id="2" creationId="{1B60B62D-C804-0FE3-2BB0-A4AD72E729A5}"/>
          </ac:spMkLst>
        </pc:spChg>
        <pc:spChg chg="mod">
          <ac:chgData name="L Parkes" userId="S::lauren.parkes_timbertreeacademy.org.uk#ext#@corngreavesprimary.org.uk::914dc557-5cec-4d69-b9a5-4696ace1577f" providerId="AD" clId="Web-{F533DA9E-2A98-3C49-8B58-EDA09B1A6425}" dt="2025-11-05T08:52:09.013" v="1025" actId="1076"/>
          <ac:spMkLst>
            <pc:docMk/>
            <pc:sldMk cId="1082134938" sldId="259"/>
            <ac:spMk id="4" creationId="{6BB1BB31-A5A5-4579-8676-322A90FB8F46}"/>
          </ac:spMkLst>
        </pc:spChg>
      </pc:sldChg>
      <pc:sldChg chg="modSp">
        <pc:chgData name="L Parkes" userId="S::lauren.parkes_timbertreeacademy.org.uk#ext#@corngreavesprimary.org.uk::914dc557-5cec-4d69-b9a5-4696ace1577f" providerId="AD" clId="Web-{F533DA9E-2A98-3C49-8B58-EDA09B1A6425}" dt="2025-11-05T08:52:51.201" v="1035" actId="20577"/>
        <pc:sldMkLst>
          <pc:docMk/>
          <pc:sldMk cId="3246382173" sldId="260"/>
        </pc:sldMkLst>
        <pc:spChg chg="mod">
          <ac:chgData name="L Parkes" userId="S::lauren.parkes_timbertreeacademy.org.uk#ext#@corngreavesprimary.org.uk::914dc557-5cec-4d69-b9a5-4696ace1577f" providerId="AD" clId="Web-{F533DA9E-2A98-3C49-8B58-EDA09B1A6425}" dt="2025-11-05T08:52:51.201" v="1035" actId="20577"/>
          <ac:spMkLst>
            <pc:docMk/>
            <pc:sldMk cId="3246382173" sldId="260"/>
            <ac:spMk id="8" creationId="{059060F8-A011-400A-9410-12CEC2DC17C6}"/>
          </ac:spMkLst>
        </pc:spChg>
        <pc:spChg chg="mod">
          <ac:chgData name="L Parkes" userId="S::lauren.parkes_timbertreeacademy.org.uk#ext#@corngreavesprimary.org.uk::914dc557-5cec-4d69-b9a5-4696ace1577f" providerId="AD" clId="Web-{F533DA9E-2A98-3C49-8B58-EDA09B1A6425}" dt="2025-11-05T08:52:43.982" v="1031" actId="20577"/>
          <ac:spMkLst>
            <pc:docMk/>
            <pc:sldMk cId="3246382173" sldId="260"/>
            <ac:spMk id="10" creationId="{EA761F75-078C-421D-91EC-883EE3B17589}"/>
          </ac:spMkLst>
        </pc:spChg>
        <pc:spChg chg="mod">
          <ac:chgData name="L Parkes" userId="S::lauren.parkes_timbertreeacademy.org.uk#ext#@corngreavesprimary.org.uk::914dc557-5cec-4d69-b9a5-4696ace1577f" providerId="AD" clId="Web-{F533DA9E-2A98-3C49-8B58-EDA09B1A6425}" dt="2025-11-05T08:52:39.716" v="1029" actId="20577"/>
          <ac:spMkLst>
            <pc:docMk/>
            <pc:sldMk cId="3246382173" sldId="260"/>
            <ac:spMk id="11" creationId="{40CBE977-261D-4276-BE82-E3E272C141E9}"/>
          </ac:spMkLst>
        </pc:spChg>
      </pc:sldChg>
      <pc:sldChg chg="modSp">
        <pc:chgData name="L Parkes" userId="S::lauren.parkes_timbertreeacademy.org.uk#ext#@corngreavesprimary.org.uk::914dc557-5cec-4d69-b9a5-4696ace1577f" providerId="AD" clId="Web-{F533DA9E-2A98-3C49-8B58-EDA09B1A6425}" dt="2025-11-05T08:52:30.966" v="1027" actId="20577"/>
        <pc:sldMkLst>
          <pc:docMk/>
          <pc:sldMk cId="30966708" sldId="262"/>
        </pc:sldMkLst>
        <pc:spChg chg="mod">
          <ac:chgData name="L Parkes" userId="S::lauren.parkes_timbertreeacademy.org.uk#ext#@corngreavesprimary.org.uk::914dc557-5cec-4d69-b9a5-4696ace1577f" providerId="AD" clId="Web-{F533DA9E-2A98-3C49-8B58-EDA09B1A6425}" dt="2025-11-05T08:52:27.872" v="1026" actId="20577"/>
          <ac:spMkLst>
            <pc:docMk/>
            <pc:sldMk cId="30966708" sldId="262"/>
            <ac:spMk id="14" creationId="{71BDDF47-A005-4FB2-9C84-CC97458E45A0}"/>
          </ac:spMkLst>
        </pc:spChg>
        <pc:spChg chg="mod">
          <ac:chgData name="L Parkes" userId="S::lauren.parkes_timbertreeacademy.org.uk#ext#@corngreavesprimary.org.uk::914dc557-5cec-4d69-b9a5-4696ace1577f" providerId="AD" clId="Web-{F533DA9E-2A98-3C49-8B58-EDA09B1A6425}" dt="2025-11-05T08:52:30.966" v="1027" actId="20577"/>
          <ac:spMkLst>
            <pc:docMk/>
            <pc:sldMk cId="30966708" sldId="262"/>
            <ac:spMk id="17" creationId="{A3C6C71B-ED92-4518-9AD4-E7EAA18BB760}"/>
          </ac:spMkLst>
        </pc:spChg>
      </pc:sldChg>
      <pc:sldChg chg="modSp">
        <pc:chgData name="L Parkes" userId="S::lauren.parkes_timbertreeacademy.org.uk#ext#@corngreavesprimary.org.uk::914dc557-5cec-4d69-b9a5-4696ace1577f" providerId="AD" clId="Web-{F533DA9E-2A98-3C49-8B58-EDA09B1A6425}" dt="2025-11-05T08:53:14.607" v="1040" actId="1076"/>
        <pc:sldMkLst>
          <pc:docMk/>
          <pc:sldMk cId="4168266691" sldId="263"/>
        </pc:sldMkLst>
        <pc:graphicFrameChg chg="mod modGraphic">
          <ac:chgData name="L Parkes" userId="S::lauren.parkes_timbertreeacademy.org.uk#ext#@corngreavesprimary.org.uk::914dc557-5cec-4d69-b9a5-4696ace1577f" providerId="AD" clId="Web-{F533DA9E-2A98-3C49-8B58-EDA09B1A6425}" dt="2025-11-05T08:53:12.310" v="1039"/>
          <ac:graphicFrameMkLst>
            <pc:docMk/>
            <pc:sldMk cId="4168266691" sldId="263"/>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8:53:14.607" v="1040" actId="1076"/>
          <ac:picMkLst>
            <pc:docMk/>
            <pc:sldMk cId="4168266691" sldId="263"/>
            <ac:picMk id="2" creationId="{170802BB-C052-4DE3-888A-289CED4069B8}"/>
          </ac:picMkLst>
        </pc:picChg>
        <pc:picChg chg="mod">
          <ac:chgData name="L Parkes" userId="S::lauren.parkes_timbertreeacademy.org.uk#ext#@corngreavesprimary.org.uk::914dc557-5cec-4d69-b9a5-4696ace1577f" providerId="AD" clId="Web-{F533DA9E-2A98-3C49-8B58-EDA09B1A6425}" dt="2025-11-05T08:53:09.373" v="1038" actId="14100"/>
          <ac:picMkLst>
            <pc:docMk/>
            <pc:sldMk cId="4168266691" sldId="263"/>
            <ac:picMk id="4" creationId="{3C5E81D0-23D3-4710-AE3D-C03D4750D6EA}"/>
          </ac:picMkLst>
        </pc:picChg>
      </pc:sldChg>
      <pc:sldChg chg="modSp">
        <pc:chgData name="L Parkes" userId="S::lauren.parkes_timbertreeacademy.org.uk#ext#@corngreavesprimary.org.uk::914dc557-5cec-4d69-b9a5-4696ace1577f" providerId="AD" clId="Web-{F533DA9E-2A98-3C49-8B58-EDA09B1A6425}" dt="2025-11-05T08:53:38.482" v="1049"/>
        <pc:sldMkLst>
          <pc:docMk/>
          <pc:sldMk cId="100485431" sldId="264"/>
        </pc:sldMkLst>
        <pc:graphicFrameChg chg="mod modGraphic">
          <ac:chgData name="L Parkes" userId="S::lauren.parkes_timbertreeacademy.org.uk#ext#@corngreavesprimary.org.uk::914dc557-5cec-4d69-b9a5-4696ace1577f" providerId="AD" clId="Web-{F533DA9E-2A98-3C49-8B58-EDA09B1A6425}" dt="2025-11-05T08:53:38.482" v="1049"/>
          <ac:graphicFrameMkLst>
            <pc:docMk/>
            <pc:sldMk cId="100485431" sldId="264"/>
            <ac:graphicFrameMk id="8" creationId="{AF2EB28A-353A-40D3-9B0A-A3D21D66254B}"/>
          </ac:graphicFrameMkLst>
        </pc:graphicFrameChg>
        <pc:picChg chg="mod modCrop">
          <ac:chgData name="L Parkes" userId="S::lauren.parkes_timbertreeacademy.org.uk#ext#@corngreavesprimary.org.uk::914dc557-5cec-4d69-b9a5-4696ace1577f" providerId="AD" clId="Web-{F533DA9E-2A98-3C49-8B58-EDA09B1A6425}" dt="2025-11-05T08:53:30.748" v="1044" actId="1076"/>
          <ac:picMkLst>
            <pc:docMk/>
            <pc:sldMk cId="100485431" sldId="264"/>
            <ac:picMk id="2" creationId="{C319F056-C272-4225-830F-B917007923CF}"/>
          </ac:picMkLst>
        </pc:picChg>
      </pc:sldChg>
      <pc:sldChg chg="modSp">
        <pc:chgData name="L Parkes" userId="S::lauren.parkes_timbertreeacademy.org.uk#ext#@corngreavesprimary.org.uk::914dc557-5cec-4d69-b9a5-4696ace1577f" providerId="AD" clId="Web-{F533DA9E-2A98-3C49-8B58-EDA09B1A6425}" dt="2025-11-05T08:54:31.686" v="1065" actId="1076"/>
        <pc:sldMkLst>
          <pc:docMk/>
          <pc:sldMk cId="3472283351" sldId="265"/>
        </pc:sldMkLst>
        <pc:picChg chg="mod">
          <ac:chgData name="L Parkes" userId="S::lauren.parkes_timbertreeacademy.org.uk#ext#@corngreavesprimary.org.uk::914dc557-5cec-4d69-b9a5-4696ace1577f" providerId="AD" clId="Web-{F533DA9E-2A98-3C49-8B58-EDA09B1A6425}" dt="2025-11-05T08:54:31.686" v="1065" actId="1076"/>
          <ac:picMkLst>
            <pc:docMk/>
            <pc:sldMk cId="3472283351" sldId="265"/>
            <ac:picMk id="4" creationId="{177D856A-8463-42EB-AE0B-0C92B66459DF}"/>
          </ac:picMkLst>
        </pc:picChg>
      </pc:sldChg>
      <pc:sldChg chg="modSp">
        <pc:chgData name="L Parkes" userId="S::lauren.parkes_timbertreeacademy.org.uk#ext#@corngreavesprimary.org.uk::914dc557-5cec-4d69-b9a5-4696ace1577f" providerId="AD" clId="Web-{F533DA9E-2A98-3C49-8B58-EDA09B1A6425}" dt="2025-11-05T09:06:46.292" v="1262" actId="14100"/>
        <pc:sldMkLst>
          <pc:docMk/>
          <pc:sldMk cId="2459237906" sldId="266"/>
        </pc:sldMkLst>
        <pc:graphicFrameChg chg="mod modGraphic">
          <ac:chgData name="L Parkes" userId="S::lauren.parkes_timbertreeacademy.org.uk#ext#@corngreavesprimary.org.uk::914dc557-5cec-4d69-b9a5-4696ace1577f" providerId="AD" clId="Web-{F533DA9E-2A98-3C49-8B58-EDA09B1A6425}" dt="2025-11-05T09:06:34.308" v="1259"/>
          <ac:graphicFrameMkLst>
            <pc:docMk/>
            <pc:sldMk cId="2459237906" sldId="266"/>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9:06:39.558" v="1261" actId="1076"/>
          <ac:picMkLst>
            <pc:docMk/>
            <pc:sldMk cId="2459237906" sldId="266"/>
            <ac:picMk id="2" creationId="{5780855D-1302-479D-9D25-8DDA755B2628}"/>
          </ac:picMkLst>
        </pc:picChg>
        <pc:picChg chg="mod">
          <ac:chgData name="L Parkes" userId="S::lauren.parkes_timbertreeacademy.org.uk#ext#@corngreavesprimary.org.uk::914dc557-5cec-4d69-b9a5-4696ace1577f" providerId="AD" clId="Web-{F533DA9E-2A98-3C49-8B58-EDA09B1A6425}" dt="2025-11-05T09:06:46.292" v="1262" actId="14100"/>
          <ac:picMkLst>
            <pc:docMk/>
            <pc:sldMk cId="2459237906" sldId="266"/>
            <ac:picMk id="21" creationId="{A4C88EB3-BC94-4F64-AEB2-94AA9AC7C0D9}"/>
          </ac:picMkLst>
        </pc:picChg>
      </pc:sldChg>
      <pc:sldChg chg="modSp">
        <pc:chgData name="L Parkes" userId="S::lauren.parkes_timbertreeacademy.org.uk#ext#@corngreavesprimary.org.uk::914dc557-5cec-4d69-b9a5-4696ace1577f" providerId="AD" clId="Web-{F533DA9E-2A98-3C49-8B58-EDA09B1A6425}" dt="2025-11-05T09:08:08.840" v="1290" actId="14100"/>
        <pc:sldMkLst>
          <pc:docMk/>
          <pc:sldMk cId="3642202924" sldId="270"/>
        </pc:sldMkLst>
        <pc:graphicFrameChg chg="modGraphic">
          <ac:chgData name="L Parkes" userId="S::lauren.parkes_timbertreeacademy.org.uk#ext#@corngreavesprimary.org.uk::914dc557-5cec-4d69-b9a5-4696ace1577f" providerId="AD" clId="Web-{F533DA9E-2A98-3C49-8B58-EDA09B1A6425}" dt="2025-11-05T09:08:07.012" v="1288"/>
          <ac:graphicFrameMkLst>
            <pc:docMk/>
            <pc:sldMk cId="3642202924" sldId="270"/>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9:08:08.840" v="1290" actId="14100"/>
          <ac:picMkLst>
            <pc:docMk/>
            <pc:sldMk cId="3642202924" sldId="270"/>
            <ac:picMk id="2" creationId="{65D3095D-21DB-FE83-FC0D-BCCC18886C2C}"/>
          </ac:picMkLst>
        </pc:picChg>
        <pc:picChg chg="mod">
          <ac:chgData name="L Parkes" userId="S::lauren.parkes_timbertreeacademy.org.uk#ext#@corngreavesprimary.org.uk::914dc557-5cec-4d69-b9a5-4696ace1577f" providerId="AD" clId="Web-{F533DA9E-2A98-3C49-8B58-EDA09B1A6425}" dt="2025-11-05T09:07:58.403" v="1286" actId="1076"/>
          <ac:picMkLst>
            <pc:docMk/>
            <pc:sldMk cId="3642202924" sldId="270"/>
            <ac:picMk id="6" creationId="{C28DAAA3-6CCB-15E0-B214-2C1E21DDE6A1}"/>
          </ac:picMkLst>
        </pc:picChg>
      </pc:sldChg>
      <pc:sldChg chg="modSp">
        <pc:chgData name="L Parkes" userId="S::lauren.parkes_timbertreeacademy.org.uk#ext#@corngreavesprimary.org.uk::914dc557-5cec-4d69-b9a5-4696ace1577f" providerId="AD" clId="Web-{F533DA9E-2A98-3C49-8B58-EDA09B1A6425}" dt="2025-11-05T09:09:18.700" v="1377" actId="1076"/>
        <pc:sldMkLst>
          <pc:docMk/>
          <pc:sldMk cId="3851749734" sldId="271"/>
        </pc:sldMkLst>
        <pc:picChg chg="mod">
          <ac:chgData name="L Parkes" userId="S::lauren.parkes_timbertreeacademy.org.uk#ext#@corngreavesprimary.org.uk::914dc557-5cec-4d69-b9a5-4696ace1577f" providerId="AD" clId="Web-{F533DA9E-2A98-3C49-8B58-EDA09B1A6425}" dt="2025-11-05T09:09:18.700" v="1377" actId="1076"/>
          <ac:picMkLst>
            <pc:docMk/>
            <pc:sldMk cId="3851749734" sldId="271"/>
            <ac:picMk id="2" creationId="{14DD4379-A13D-33BC-EFE6-44D1C3980D80}"/>
          </ac:picMkLst>
        </pc:picChg>
      </pc:sldChg>
      <pc:sldChg chg="modSp">
        <pc:chgData name="L Parkes" userId="S::lauren.parkes_timbertreeacademy.org.uk#ext#@corngreavesprimary.org.uk::914dc557-5cec-4d69-b9a5-4696ace1577f" providerId="AD" clId="Web-{F533DA9E-2A98-3C49-8B58-EDA09B1A6425}" dt="2025-11-05T09:14:34.323" v="1655" actId="14100"/>
        <pc:sldMkLst>
          <pc:docMk/>
          <pc:sldMk cId="3056001632" sldId="272"/>
        </pc:sldMkLst>
        <pc:graphicFrameChg chg="modGraphic">
          <ac:chgData name="L Parkes" userId="S::lauren.parkes_timbertreeacademy.org.uk#ext#@corngreavesprimary.org.uk::914dc557-5cec-4d69-b9a5-4696ace1577f" providerId="AD" clId="Web-{F533DA9E-2A98-3C49-8B58-EDA09B1A6425}" dt="2025-11-05T09:14:30.713" v="1654"/>
          <ac:graphicFrameMkLst>
            <pc:docMk/>
            <pc:sldMk cId="3056001632" sldId="272"/>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9:14:34.323" v="1655" actId="14100"/>
          <ac:picMkLst>
            <pc:docMk/>
            <pc:sldMk cId="3056001632" sldId="272"/>
            <ac:picMk id="7" creationId="{84EB6E8B-5ED4-23C1-F723-BFF0719F9841}"/>
          </ac:picMkLst>
        </pc:picChg>
      </pc:sldChg>
      <pc:sldChg chg="modSp">
        <pc:chgData name="L Parkes" userId="S::lauren.parkes_timbertreeacademy.org.uk#ext#@corngreavesprimary.org.uk::914dc557-5cec-4d69-b9a5-4696ace1577f" providerId="AD" clId="Web-{F533DA9E-2A98-3C49-8B58-EDA09B1A6425}" dt="2025-11-05T10:04:03.865" v="1744"/>
        <pc:sldMkLst>
          <pc:docMk/>
          <pc:sldMk cId="658207202" sldId="277"/>
        </pc:sldMkLst>
        <pc:graphicFrameChg chg="mod modGraphic">
          <ac:chgData name="L Parkes" userId="S::lauren.parkes_timbertreeacademy.org.uk#ext#@corngreavesprimary.org.uk::914dc557-5cec-4d69-b9a5-4696ace1577f" providerId="AD" clId="Web-{F533DA9E-2A98-3C49-8B58-EDA09B1A6425}" dt="2025-11-05T10:04:03.865" v="1744"/>
          <ac:graphicFrameMkLst>
            <pc:docMk/>
            <pc:sldMk cId="658207202" sldId="277"/>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10:03:47.834" v="1740" actId="1076"/>
          <ac:picMkLst>
            <pc:docMk/>
            <pc:sldMk cId="658207202" sldId="277"/>
            <ac:picMk id="11" creationId="{5506CB69-DE9C-DEC9-37B3-463031245CD9}"/>
          </ac:picMkLst>
        </pc:picChg>
      </pc:sldChg>
      <pc:sldChg chg="modSp">
        <pc:chgData name="L Parkes" userId="S::lauren.parkes_timbertreeacademy.org.uk#ext#@corngreavesprimary.org.uk::914dc557-5cec-4d69-b9a5-4696ace1577f" providerId="AD" clId="Web-{F533DA9E-2A98-3C49-8B58-EDA09B1A6425}" dt="2025-11-05T10:05:13.428" v="1764" actId="1076"/>
        <pc:sldMkLst>
          <pc:docMk/>
          <pc:sldMk cId="3577377063" sldId="278"/>
        </pc:sldMkLst>
        <pc:graphicFrameChg chg="mod modGraphic">
          <ac:chgData name="L Parkes" userId="S::lauren.parkes_timbertreeacademy.org.uk#ext#@corngreavesprimary.org.uk::914dc557-5cec-4d69-b9a5-4696ace1577f" providerId="AD" clId="Web-{F533DA9E-2A98-3C49-8B58-EDA09B1A6425}" dt="2025-11-05T10:05:07.960" v="1762"/>
          <ac:graphicFrameMkLst>
            <pc:docMk/>
            <pc:sldMk cId="3577377063" sldId="278"/>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10:04:42.975" v="1755" actId="14100"/>
          <ac:picMkLst>
            <pc:docMk/>
            <pc:sldMk cId="3577377063" sldId="278"/>
            <ac:picMk id="4" creationId="{13A61F4C-B916-4803-5909-E026652A535B}"/>
          </ac:picMkLst>
        </pc:picChg>
        <pc:picChg chg="mod">
          <ac:chgData name="L Parkes" userId="S::lauren.parkes_timbertreeacademy.org.uk#ext#@corngreavesprimary.org.uk::914dc557-5cec-4d69-b9a5-4696ace1577f" providerId="AD" clId="Web-{F533DA9E-2A98-3C49-8B58-EDA09B1A6425}" dt="2025-11-05T10:05:13.428" v="1764" actId="1076"/>
          <ac:picMkLst>
            <pc:docMk/>
            <pc:sldMk cId="3577377063" sldId="278"/>
            <ac:picMk id="7" creationId="{611E8620-7E59-72CC-579E-8EC685A92500}"/>
          </ac:picMkLst>
        </pc:picChg>
      </pc:sldChg>
      <pc:sldChg chg="modSp">
        <pc:chgData name="L Parkes" userId="S::lauren.parkes_timbertreeacademy.org.uk#ext#@corngreavesprimary.org.uk::914dc557-5cec-4d69-b9a5-4696ace1577f" providerId="AD" clId="Web-{F533DA9E-2A98-3C49-8B58-EDA09B1A6425}" dt="2025-11-05T08:53:54.420" v="1054" actId="1076"/>
        <pc:sldMkLst>
          <pc:docMk/>
          <pc:sldMk cId="492411063" sldId="280"/>
        </pc:sldMkLst>
        <pc:graphicFrameChg chg="mod modGraphic">
          <ac:chgData name="L Parkes" userId="S::lauren.parkes_timbertreeacademy.org.uk#ext#@corngreavesprimary.org.uk::914dc557-5cec-4d69-b9a5-4696ace1577f" providerId="AD" clId="Web-{F533DA9E-2A98-3C49-8B58-EDA09B1A6425}" dt="2025-11-05T08:53:50.451" v="1052"/>
          <ac:graphicFrameMkLst>
            <pc:docMk/>
            <pc:sldMk cId="492411063" sldId="280"/>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8:53:54.420" v="1054" actId="1076"/>
          <ac:picMkLst>
            <pc:docMk/>
            <pc:sldMk cId="492411063" sldId="280"/>
            <ac:picMk id="4" creationId="{EBDC24F3-F136-41C9-A037-0AFA9DE09F5B}"/>
          </ac:picMkLst>
        </pc:picChg>
      </pc:sldChg>
      <pc:sldChg chg="modSp">
        <pc:chgData name="L Parkes" userId="S::lauren.parkes_timbertreeacademy.org.uk#ext#@corngreavesprimary.org.uk::914dc557-5cec-4d69-b9a5-4696ace1577f" providerId="AD" clId="Web-{F533DA9E-2A98-3C49-8B58-EDA09B1A6425}" dt="2025-11-05T08:54:26.373" v="1063"/>
        <pc:sldMkLst>
          <pc:docMk/>
          <pc:sldMk cId="131779089" sldId="281"/>
        </pc:sldMkLst>
        <pc:graphicFrameChg chg="mod modGraphic">
          <ac:chgData name="L Parkes" userId="S::lauren.parkes_timbertreeacademy.org.uk#ext#@corngreavesprimary.org.uk::914dc557-5cec-4d69-b9a5-4696ace1577f" providerId="AD" clId="Web-{F533DA9E-2A98-3C49-8B58-EDA09B1A6425}" dt="2025-11-05T08:54:26.373" v="1063"/>
          <ac:graphicFrameMkLst>
            <pc:docMk/>
            <pc:sldMk cId="131779089" sldId="281"/>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8:54:23.920" v="1062" actId="1076"/>
          <ac:picMkLst>
            <pc:docMk/>
            <pc:sldMk cId="131779089" sldId="281"/>
            <ac:picMk id="4" creationId="{4760B45B-DE6A-4AF9-B78C-0886EB4FC50F}"/>
          </ac:picMkLst>
        </pc:picChg>
      </pc:sldChg>
      <pc:sldChg chg="modSp">
        <pc:chgData name="L Parkes" userId="S::lauren.parkes_timbertreeacademy.org.uk#ext#@corngreavesprimary.org.uk::914dc557-5cec-4d69-b9a5-4696ace1577f" providerId="AD" clId="Web-{F533DA9E-2A98-3C49-8B58-EDA09B1A6425}" dt="2025-11-05T08:55:10.359" v="1104" actId="1076"/>
        <pc:sldMkLst>
          <pc:docMk/>
          <pc:sldMk cId="1617658380" sldId="282"/>
        </pc:sldMkLst>
        <pc:graphicFrameChg chg="mod modGraphic">
          <ac:chgData name="L Parkes" userId="S::lauren.parkes_timbertreeacademy.org.uk#ext#@corngreavesprimary.org.uk::914dc557-5cec-4d69-b9a5-4696ace1577f" providerId="AD" clId="Web-{F533DA9E-2A98-3C49-8B58-EDA09B1A6425}" dt="2025-11-05T08:55:07.171" v="1103"/>
          <ac:graphicFrameMkLst>
            <pc:docMk/>
            <pc:sldMk cId="1617658380" sldId="282"/>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8:55:10.359" v="1104" actId="1076"/>
          <ac:picMkLst>
            <pc:docMk/>
            <pc:sldMk cId="1617658380" sldId="282"/>
            <ac:picMk id="4" creationId="{B1D777C8-3BB1-47A3-9428-1C4F32AC86BC}"/>
          </ac:picMkLst>
        </pc:picChg>
      </pc:sldChg>
      <pc:sldChg chg="modSp">
        <pc:chgData name="L Parkes" userId="S::lauren.parkes_timbertreeacademy.org.uk#ext#@corngreavesprimary.org.uk::914dc557-5cec-4d69-b9a5-4696ace1577f" providerId="AD" clId="Web-{F533DA9E-2A98-3C49-8B58-EDA09B1A6425}" dt="2025-11-05T09:05:40.713" v="1247"/>
        <pc:sldMkLst>
          <pc:docMk/>
          <pc:sldMk cId="785032973" sldId="283"/>
        </pc:sldMkLst>
        <pc:graphicFrameChg chg="mod modGraphic">
          <ac:chgData name="L Parkes" userId="S::lauren.parkes_timbertreeacademy.org.uk#ext#@corngreavesprimary.org.uk::914dc557-5cec-4d69-b9a5-4696ace1577f" providerId="AD" clId="Web-{F533DA9E-2A98-3C49-8B58-EDA09B1A6425}" dt="2025-11-05T09:05:40.713" v="1247"/>
          <ac:graphicFrameMkLst>
            <pc:docMk/>
            <pc:sldMk cId="785032973" sldId="283"/>
            <ac:graphicFrameMk id="8" creationId="{AF2EB28A-353A-40D3-9B0A-A3D21D66254B}"/>
          </ac:graphicFrameMkLst>
        </pc:graphicFrameChg>
        <pc:picChg chg="mod">
          <ac:chgData name="L Parkes" userId="S::lauren.parkes_timbertreeacademy.org.uk#ext#@corngreavesprimary.org.uk::914dc557-5cec-4d69-b9a5-4696ace1577f" providerId="AD" clId="Web-{F533DA9E-2A98-3C49-8B58-EDA09B1A6425}" dt="2025-11-05T09:05:31.588" v="1245" actId="14100"/>
          <ac:picMkLst>
            <pc:docMk/>
            <pc:sldMk cId="785032973" sldId="283"/>
            <ac:picMk id="2" creationId="{42084D3F-85B4-4A0D-9162-57151DACCD9D}"/>
          </ac:picMkLst>
        </pc:picChg>
        <pc:picChg chg="mod">
          <ac:chgData name="L Parkes" userId="S::lauren.parkes_timbertreeacademy.org.uk#ext#@corngreavesprimary.org.uk::914dc557-5cec-4d69-b9a5-4696ace1577f" providerId="AD" clId="Web-{F533DA9E-2A98-3C49-8B58-EDA09B1A6425}" dt="2025-11-05T09:05:20.744" v="1243" actId="1076"/>
          <ac:picMkLst>
            <pc:docMk/>
            <pc:sldMk cId="785032973" sldId="283"/>
            <ac:picMk id="6" creationId="{E730B589-0EB2-4541-881F-0DE698AE6B52}"/>
          </ac:picMkLst>
        </pc:picChg>
      </pc:sldChg>
      <pc:sldChg chg="modSp">
        <pc:chgData name="L Parkes" userId="S::lauren.parkes_timbertreeacademy.org.uk#ext#@corngreavesprimary.org.uk::914dc557-5cec-4d69-b9a5-4696ace1577f" providerId="AD" clId="Web-{F533DA9E-2A98-3C49-8B58-EDA09B1A6425}" dt="2025-11-05T09:07:47.059" v="1284" actId="1076"/>
        <pc:sldMkLst>
          <pc:docMk/>
          <pc:sldMk cId="625689237" sldId="284"/>
        </pc:sldMkLst>
        <pc:graphicFrameChg chg="mod modGraphic">
          <ac:chgData name="L Parkes" userId="S::lauren.parkes_timbertreeacademy.org.uk#ext#@corngreavesprimary.org.uk::914dc557-5cec-4d69-b9a5-4696ace1577f" providerId="AD" clId="Web-{F533DA9E-2A98-3C49-8B58-EDA09B1A6425}" dt="2025-11-05T09:07:39.605" v="1281"/>
          <ac:graphicFrameMkLst>
            <pc:docMk/>
            <pc:sldMk cId="625689237" sldId="284"/>
            <ac:graphicFrameMk id="8" creationId="{1A9C5CB6-4C25-CC9C-F251-0826D9DFC48F}"/>
          </ac:graphicFrameMkLst>
        </pc:graphicFrameChg>
        <pc:picChg chg="mod">
          <ac:chgData name="L Parkes" userId="S::lauren.parkes_timbertreeacademy.org.uk#ext#@corngreavesprimary.org.uk::914dc557-5cec-4d69-b9a5-4696ace1577f" providerId="AD" clId="Web-{F533DA9E-2A98-3C49-8B58-EDA09B1A6425}" dt="2025-11-05T09:07:42.605" v="1282" actId="1076"/>
          <ac:picMkLst>
            <pc:docMk/>
            <pc:sldMk cId="625689237" sldId="284"/>
            <ac:picMk id="6" creationId="{6D3B9EFB-E43F-A48A-8672-55D3C67BDF1F}"/>
          </ac:picMkLst>
        </pc:picChg>
        <pc:picChg chg="mod">
          <ac:chgData name="L Parkes" userId="S::lauren.parkes_timbertreeacademy.org.uk#ext#@corngreavesprimary.org.uk::914dc557-5cec-4d69-b9a5-4696ace1577f" providerId="AD" clId="Web-{F533DA9E-2A98-3C49-8B58-EDA09B1A6425}" dt="2025-11-05T09:07:47.059" v="1284" actId="1076"/>
          <ac:picMkLst>
            <pc:docMk/>
            <pc:sldMk cId="625689237" sldId="284"/>
            <ac:picMk id="21" creationId="{40C18AD7-30B0-82A6-789A-D1999BAD3FBE}"/>
          </ac:picMkLst>
        </pc:picChg>
      </pc:sldChg>
      <pc:sldChg chg="modSp">
        <pc:chgData name="L Parkes" userId="S::lauren.parkes_timbertreeacademy.org.uk#ext#@corngreavesprimary.org.uk::914dc557-5cec-4d69-b9a5-4696ace1577f" providerId="AD" clId="Web-{F533DA9E-2A98-3C49-8B58-EDA09B1A6425}" dt="2025-11-05T09:09:09.528" v="1376"/>
        <pc:sldMkLst>
          <pc:docMk/>
          <pc:sldMk cId="2107244685" sldId="285"/>
        </pc:sldMkLst>
        <pc:graphicFrameChg chg="mod modGraphic">
          <ac:chgData name="L Parkes" userId="S::lauren.parkes_timbertreeacademy.org.uk#ext#@corngreavesprimary.org.uk::914dc557-5cec-4d69-b9a5-4696ace1577f" providerId="AD" clId="Web-{F533DA9E-2A98-3C49-8B58-EDA09B1A6425}" dt="2025-11-05T09:09:09.528" v="1376"/>
          <ac:graphicFrameMkLst>
            <pc:docMk/>
            <pc:sldMk cId="2107244685" sldId="285"/>
            <ac:graphicFrameMk id="8" creationId="{B6151FF9-756F-DFFD-E453-85C9718976A9}"/>
          </ac:graphicFrameMkLst>
        </pc:graphicFrameChg>
        <pc:picChg chg="mod">
          <ac:chgData name="L Parkes" userId="S::lauren.parkes_timbertreeacademy.org.uk#ext#@corngreavesprimary.org.uk::914dc557-5cec-4d69-b9a5-4696ace1577f" providerId="AD" clId="Web-{F533DA9E-2A98-3C49-8B58-EDA09B1A6425}" dt="2025-11-05T09:09:06.841" v="1375" actId="14100"/>
          <ac:picMkLst>
            <pc:docMk/>
            <pc:sldMk cId="2107244685" sldId="285"/>
            <ac:picMk id="2" creationId="{A840BA42-FFF4-1D02-5132-FE67DC719EA3}"/>
          </ac:picMkLst>
        </pc:picChg>
        <pc:picChg chg="mod">
          <ac:chgData name="L Parkes" userId="S::lauren.parkes_timbertreeacademy.org.uk#ext#@corngreavesprimary.org.uk::914dc557-5cec-4d69-b9a5-4696ace1577f" providerId="AD" clId="Web-{F533DA9E-2A98-3C49-8B58-EDA09B1A6425}" dt="2025-11-05T09:08:28.747" v="1295" actId="1076"/>
          <ac:picMkLst>
            <pc:docMk/>
            <pc:sldMk cId="2107244685" sldId="285"/>
            <ac:picMk id="7" creationId="{324C6933-A25B-11CC-2136-7F0C88AD6639}"/>
          </ac:picMkLst>
        </pc:picChg>
      </pc:sldChg>
      <pc:sldChg chg="modSp">
        <pc:chgData name="L Parkes" userId="S::lauren.parkes_timbertreeacademy.org.uk#ext#@corngreavesprimary.org.uk::914dc557-5cec-4d69-b9a5-4696ace1577f" providerId="AD" clId="Web-{F533DA9E-2A98-3C49-8B58-EDA09B1A6425}" dt="2025-11-05T09:10:40.279" v="1408"/>
        <pc:sldMkLst>
          <pc:docMk/>
          <pc:sldMk cId="2911320857" sldId="286"/>
        </pc:sldMkLst>
        <pc:graphicFrameChg chg="mod modGraphic">
          <ac:chgData name="L Parkes" userId="S::lauren.parkes_timbertreeacademy.org.uk#ext#@corngreavesprimary.org.uk::914dc557-5cec-4d69-b9a5-4696ace1577f" providerId="AD" clId="Web-{F533DA9E-2A98-3C49-8B58-EDA09B1A6425}" dt="2025-11-05T09:10:40.279" v="1408"/>
          <ac:graphicFrameMkLst>
            <pc:docMk/>
            <pc:sldMk cId="2911320857" sldId="286"/>
            <ac:graphicFrameMk id="8" creationId="{88243BFB-9666-486D-33CC-5CAF5B9D1913}"/>
          </ac:graphicFrameMkLst>
        </pc:graphicFrameChg>
        <pc:picChg chg="mod">
          <ac:chgData name="L Parkes" userId="S::lauren.parkes_timbertreeacademy.org.uk#ext#@corngreavesprimary.org.uk::914dc557-5cec-4d69-b9a5-4696ace1577f" providerId="AD" clId="Web-{F533DA9E-2A98-3C49-8B58-EDA09B1A6425}" dt="2025-11-05T09:10:21.201" v="1392" actId="14100"/>
          <ac:picMkLst>
            <pc:docMk/>
            <pc:sldMk cId="2911320857" sldId="286"/>
            <ac:picMk id="2" creationId="{B0D1F61A-8577-5548-EDA4-3168EEF30AEA}"/>
          </ac:picMkLst>
        </pc:picChg>
        <pc:picChg chg="mod">
          <ac:chgData name="L Parkes" userId="S::lauren.parkes_timbertreeacademy.org.uk#ext#@corngreavesprimary.org.uk::914dc557-5cec-4d69-b9a5-4696ace1577f" providerId="AD" clId="Web-{F533DA9E-2A98-3C49-8B58-EDA09B1A6425}" dt="2025-11-05T09:10:07.888" v="1388" actId="1076"/>
          <ac:picMkLst>
            <pc:docMk/>
            <pc:sldMk cId="2911320857" sldId="286"/>
            <ac:picMk id="6" creationId="{02D133E7-9C8F-23E2-068C-96F860831375}"/>
          </ac:picMkLst>
        </pc:picChg>
      </pc:sldChg>
      <pc:sldChg chg="modSp">
        <pc:chgData name="L Parkes" userId="S::lauren.parkes_timbertreeacademy.org.uk#ext#@corngreavesprimary.org.uk::914dc557-5cec-4d69-b9a5-4696ace1577f" providerId="AD" clId="Web-{F533DA9E-2A98-3C49-8B58-EDA09B1A6425}" dt="2025-11-05T09:11:08.436" v="1436" actId="1076"/>
        <pc:sldMkLst>
          <pc:docMk/>
          <pc:sldMk cId="1730369641" sldId="287"/>
        </pc:sldMkLst>
        <pc:graphicFrameChg chg="mod modGraphic">
          <ac:chgData name="L Parkes" userId="S::lauren.parkes_timbertreeacademy.org.uk#ext#@corngreavesprimary.org.uk::914dc557-5cec-4d69-b9a5-4696ace1577f" providerId="AD" clId="Web-{F533DA9E-2A98-3C49-8B58-EDA09B1A6425}" dt="2025-11-05T09:11:06.233" v="1435"/>
          <ac:graphicFrameMkLst>
            <pc:docMk/>
            <pc:sldMk cId="1730369641" sldId="287"/>
            <ac:graphicFrameMk id="8" creationId="{30307750-8D16-094F-59F4-E4CA68040564}"/>
          </ac:graphicFrameMkLst>
        </pc:graphicFrameChg>
        <pc:picChg chg="mod">
          <ac:chgData name="L Parkes" userId="S::lauren.parkes_timbertreeacademy.org.uk#ext#@corngreavesprimary.org.uk::914dc557-5cec-4d69-b9a5-4696ace1577f" providerId="AD" clId="Web-{F533DA9E-2A98-3C49-8B58-EDA09B1A6425}" dt="2025-11-05T09:11:08.436" v="1436" actId="1076"/>
          <ac:picMkLst>
            <pc:docMk/>
            <pc:sldMk cId="1730369641" sldId="287"/>
            <ac:picMk id="7" creationId="{83B43D8A-D8EC-4809-8DB1-C8E7FC9EA268}"/>
          </ac:picMkLst>
        </pc:picChg>
      </pc:sldChg>
      <pc:sldChg chg="modSp">
        <pc:chgData name="L Parkes" userId="S::lauren.parkes_timbertreeacademy.org.uk#ext#@corngreavesprimary.org.uk::914dc557-5cec-4d69-b9a5-4696ace1577f" providerId="AD" clId="Web-{F533DA9E-2A98-3C49-8B58-EDA09B1A6425}" dt="2025-11-05T09:11:24.405" v="1438"/>
        <pc:sldMkLst>
          <pc:docMk/>
          <pc:sldMk cId="3630624474" sldId="288"/>
        </pc:sldMkLst>
        <pc:graphicFrameChg chg="modGraphic">
          <ac:chgData name="L Parkes" userId="S::lauren.parkes_timbertreeacademy.org.uk#ext#@corngreavesprimary.org.uk::914dc557-5cec-4d69-b9a5-4696ace1577f" providerId="AD" clId="Web-{F533DA9E-2A98-3C49-8B58-EDA09B1A6425}" dt="2025-11-05T09:11:24.405" v="1438"/>
          <ac:graphicFrameMkLst>
            <pc:docMk/>
            <pc:sldMk cId="3630624474" sldId="288"/>
            <ac:graphicFrameMk id="8" creationId="{FAEAB6B8-A0CE-CA1A-11F0-342CDF075AE3}"/>
          </ac:graphicFrameMkLst>
        </pc:graphicFrameChg>
        <pc:picChg chg="mod">
          <ac:chgData name="L Parkes" userId="S::lauren.parkes_timbertreeacademy.org.uk#ext#@corngreavesprimary.org.uk::914dc557-5cec-4d69-b9a5-4696ace1577f" providerId="AD" clId="Web-{F533DA9E-2A98-3C49-8B58-EDA09B1A6425}" dt="2025-11-05T09:11:21.295" v="1437" actId="1076"/>
          <ac:picMkLst>
            <pc:docMk/>
            <pc:sldMk cId="3630624474" sldId="288"/>
            <ac:picMk id="4" creationId="{165C3F45-861F-9BBB-A19F-E558059C9725}"/>
          </ac:picMkLst>
        </pc:picChg>
      </pc:sldChg>
      <pc:sldChg chg="modSp">
        <pc:chgData name="L Parkes" userId="S::lauren.parkes_timbertreeacademy.org.uk#ext#@corngreavesprimary.org.uk::914dc557-5cec-4d69-b9a5-4696ace1577f" providerId="AD" clId="Web-{F533DA9E-2A98-3C49-8B58-EDA09B1A6425}" dt="2025-11-05T09:12:48.425" v="1536" actId="1076"/>
        <pc:sldMkLst>
          <pc:docMk/>
          <pc:sldMk cId="3512393650" sldId="289"/>
        </pc:sldMkLst>
        <pc:graphicFrameChg chg="mod modGraphic">
          <ac:chgData name="L Parkes" userId="S::lauren.parkes_timbertreeacademy.org.uk#ext#@corngreavesprimary.org.uk::914dc557-5cec-4d69-b9a5-4696ace1577f" providerId="AD" clId="Web-{F533DA9E-2A98-3C49-8B58-EDA09B1A6425}" dt="2025-11-05T09:12:45.315" v="1535" actId="1076"/>
          <ac:graphicFrameMkLst>
            <pc:docMk/>
            <pc:sldMk cId="3512393650" sldId="289"/>
            <ac:graphicFrameMk id="8" creationId="{DA0CC003-E9AB-F773-7566-1361F8715EA3}"/>
          </ac:graphicFrameMkLst>
        </pc:graphicFrameChg>
        <pc:picChg chg="mod">
          <ac:chgData name="L Parkes" userId="S::lauren.parkes_timbertreeacademy.org.uk#ext#@corngreavesprimary.org.uk::914dc557-5cec-4d69-b9a5-4696ace1577f" providerId="AD" clId="Web-{F533DA9E-2A98-3C49-8B58-EDA09B1A6425}" dt="2025-11-05T09:12:48.425" v="1536" actId="1076"/>
          <ac:picMkLst>
            <pc:docMk/>
            <pc:sldMk cId="3512393650" sldId="289"/>
            <ac:picMk id="6" creationId="{8F066D03-204B-96D8-39FC-9B259042A656}"/>
          </ac:picMkLst>
        </pc:picChg>
        <pc:picChg chg="mod">
          <ac:chgData name="L Parkes" userId="S::lauren.parkes_timbertreeacademy.org.uk#ext#@corngreavesprimary.org.uk::914dc557-5cec-4d69-b9a5-4696ace1577f" providerId="AD" clId="Web-{F533DA9E-2A98-3C49-8B58-EDA09B1A6425}" dt="2025-11-05T09:12:26.220" v="1530" actId="1076"/>
          <ac:picMkLst>
            <pc:docMk/>
            <pc:sldMk cId="3512393650" sldId="289"/>
            <ac:picMk id="11" creationId="{103447A5-9FAE-4DD6-9518-E2D339C1BB34}"/>
          </ac:picMkLst>
        </pc:picChg>
      </pc:sldChg>
      <pc:sldChg chg="modSp">
        <pc:chgData name="L Parkes" userId="S::lauren.parkes_timbertreeacademy.org.uk#ext#@corngreavesprimary.org.uk::914dc557-5cec-4d69-b9a5-4696ace1577f" providerId="AD" clId="Web-{F533DA9E-2A98-3C49-8B58-EDA09B1A6425}" dt="2025-11-05T09:12:56.222" v="1540"/>
        <pc:sldMkLst>
          <pc:docMk/>
          <pc:sldMk cId="3771111457" sldId="290"/>
        </pc:sldMkLst>
        <pc:graphicFrameChg chg="mod modGraphic">
          <ac:chgData name="L Parkes" userId="S::lauren.parkes_timbertreeacademy.org.uk#ext#@corngreavesprimary.org.uk::914dc557-5cec-4d69-b9a5-4696ace1577f" providerId="AD" clId="Web-{F533DA9E-2A98-3C49-8B58-EDA09B1A6425}" dt="2025-11-05T09:12:56.222" v="1540"/>
          <ac:graphicFrameMkLst>
            <pc:docMk/>
            <pc:sldMk cId="3771111457" sldId="290"/>
            <ac:graphicFrameMk id="8" creationId="{E9EE8149-C7BE-74CE-F757-4F7A5C8EF41E}"/>
          </ac:graphicFrameMkLst>
        </pc:graphicFrameChg>
      </pc:sldChg>
      <pc:sldChg chg="modSp">
        <pc:chgData name="L Parkes" userId="S::lauren.parkes_timbertreeacademy.org.uk#ext#@corngreavesprimary.org.uk::914dc557-5cec-4d69-b9a5-4696ace1577f" providerId="AD" clId="Web-{F533DA9E-2A98-3C49-8B58-EDA09B1A6425}" dt="2025-11-05T09:14:07.681" v="1648" actId="1076"/>
        <pc:sldMkLst>
          <pc:docMk/>
          <pc:sldMk cId="2931176263" sldId="291"/>
        </pc:sldMkLst>
        <pc:graphicFrameChg chg="mod modGraphic">
          <ac:chgData name="L Parkes" userId="S::lauren.parkes_timbertreeacademy.org.uk#ext#@corngreavesprimary.org.uk::914dc557-5cec-4d69-b9a5-4696ace1577f" providerId="AD" clId="Web-{F533DA9E-2A98-3C49-8B58-EDA09B1A6425}" dt="2025-11-05T09:14:03.852" v="1647"/>
          <ac:graphicFrameMkLst>
            <pc:docMk/>
            <pc:sldMk cId="2931176263" sldId="291"/>
            <ac:graphicFrameMk id="8" creationId="{A9E60CCB-DD56-8DCE-7141-4153B2CD1799}"/>
          </ac:graphicFrameMkLst>
        </pc:graphicFrameChg>
        <pc:picChg chg="mod">
          <ac:chgData name="L Parkes" userId="S::lauren.parkes_timbertreeacademy.org.uk#ext#@corngreavesprimary.org.uk::914dc557-5cec-4d69-b9a5-4696ace1577f" providerId="AD" clId="Web-{F533DA9E-2A98-3C49-8B58-EDA09B1A6425}" dt="2025-11-05T09:14:07.681" v="1648" actId="1076"/>
          <ac:picMkLst>
            <pc:docMk/>
            <pc:sldMk cId="2931176263" sldId="291"/>
            <ac:picMk id="6" creationId="{220BE90A-1C2B-26CE-48F7-CFFDE2496A55}"/>
          </ac:picMkLst>
        </pc:picChg>
        <pc:picChg chg="mod">
          <ac:chgData name="L Parkes" userId="S::lauren.parkes_timbertreeacademy.org.uk#ext#@corngreavesprimary.org.uk::914dc557-5cec-4d69-b9a5-4696ace1577f" providerId="AD" clId="Web-{F533DA9E-2A98-3C49-8B58-EDA09B1A6425}" dt="2025-11-05T09:13:56.133" v="1646" actId="1076"/>
          <ac:picMkLst>
            <pc:docMk/>
            <pc:sldMk cId="2931176263" sldId="291"/>
            <ac:picMk id="7" creationId="{C96445CD-AAEA-761D-5AE4-EC762F4495B8}"/>
          </ac:picMkLst>
        </pc:picChg>
      </pc:sldChg>
      <pc:sldChg chg="modSp">
        <pc:chgData name="L Parkes" userId="S::lauren.parkes_timbertreeacademy.org.uk#ext#@corngreavesprimary.org.uk::914dc557-5cec-4d69-b9a5-4696ace1577f" providerId="AD" clId="Web-{F533DA9E-2A98-3C49-8B58-EDA09B1A6425}" dt="2025-11-05T09:14:16.181" v="1650"/>
        <pc:sldMkLst>
          <pc:docMk/>
          <pc:sldMk cId="2633572522" sldId="292"/>
        </pc:sldMkLst>
        <pc:graphicFrameChg chg="modGraphic">
          <ac:chgData name="L Parkes" userId="S::lauren.parkes_timbertreeacademy.org.uk#ext#@corngreavesprimary.org.uk::914dc557-5cec-4d69-b9a5-4696ace1577f" providerId="AD" clId="Web-{F533DA9E-2A98-3C49-8B58-EDA09B1A6425}" dt="2025-11-05T09:14:16.181" v="1650"/>
          <ac:graphicFrameMkLst>
            <pc:docMk/>
            <pc:sldMk cId="2633572522" sldId="292"/>
            <ac:graphicFrameMk id="8" creationId="{CA76F0FB-C99D-88E6-5775-82AAA50DAFFA}"/>
          </ac:graphicFrameMkLst>
        </pc:graphicFrameChg>
        <pc:picChg chg="mod">
          <ac:chgData name="L Parkes" userId="S::lauren.parkes_timbertreeacademy.org.uk#ext#@corngreavesprimary.org.uk::914dc557-5cec-4d69-b9a5-4696ace1577f" providerId="AD" clId="Web-{F533DA9E-2A98-3C49-8B58-EDA09B1A6425}" dt="2025-11-05T09:14:13.603" v="1649" actId="1076"/>
          <ac:picMkLst>
            <pc:docMk/>
            <pc:sldMk cId="2633572522" sldId="292"/>
            <ac:picMk id="4" creationId="{AF20484B-CB4D-412F-A134-FAB589CCFD85}"/>
          </ac:picMkLst>
        </pc:picChg>
      </pc:sldChg>
      <pc:sldChg chg="modSp">
        <pc:chgData name="L Parkes" userId="S::lauren.parkes_timbertreeacademy.org.uk#ext#@corngreavesprimary.org.uk::914dc557-5cec-4d69-b9a5-4696ace1577f" providerId="AD" clId="Web-{F533DA9E-2A98-3C49-8B58-EDA09B1A6425}" dt="2025-11-05T09:14:50.433" v="1657" actId="14100"/>
        <pc:sldMkLst>
          <pc:docMk/>
          <pc:sldMk cId="4079596883" sldId="293"/>
        </pc:sldMkLst>
        <pc:picChg chg="mod">
          <ac:chgData name="L Parkes" userId="S::lauren.parkes_timbertreeacademy.org.uk#ext#@corngreavesprimary.org.uk::914dc557-5cec-4d69-b9a5-4696ace1577f" providerId="AD" clId="Web-{F533DA9E-2A98-3C49-8B58-EDA09B1A6425}" dt="2025-11-05T09:14:50.433" v="1657" actId="14100"/>
          <ac:picMkLst>
            <pc:docMk/>
            <pc:sldMk cId="4079596883" sldId="293"/>
            <ac:picMk id="6" creationId="{1CBEA35F-B88D-E9F8-2A14-C51ABCC6A33A}"/>
          </ac:picMkLst>
        </pc:picChg>
      </pc:sldChg>
      <pc:sldChg chg="modSp">
        <pc:chgData name="L Parkes" userId="S::lauren.parkes_timbertreeacademy.org.uk#ext#@corngreavesprimary.org.uk::914dc557-5cec-4d69-b9a5-4696ace1577f" providerId="AD" clId="Web-{F533DA9E-2A98-3C49-8B58-EDA09B1A6425}" dt="2025-11-05T09:15:52.374" v="1691"/>
        <pc:sldMkLst>
          <pc:docMk/>
          <pc:sldMk cId="4257321479" sldId="294"/>
        </pc:sldMkLst>
        <pc:graphicFrameChg chg="mod modGraphic">
          <ac:chgData name="L Parkes" userId="S::lauren.parkes_timbertreeacademy.org.uk#ext#@corngreavesprimary.org.uk::914dc557-5cec-4d69-b9a5-4696ace1577f" providerId="AD" clId="Web-{F533DA9E-2A98-3C49-8B58-EDA09B1A6425}" dt="2025-11-05T09:15:52.374" v="1691"/>
          <ac:graphicFrameMkLst>
            <pc:docMk/>
            <pc:sldMk cId="4257321479" sldId="294"/>
            <ac:graphicFrameMk id="8" creationId="{BADED98D-D067-EFE0-B4F1-5CC86E4A6BB5}"/>
          </ac:graphicFrameMkLst>
        </pc:graphicFrameChg>
        <pc:picChg chg="mod">
          <ac:chgData name="L Parkes" userId="S::lauren.parkes_timbertreeacademy.org.uk#ext#@corngreavesprimary.org.uk::914dc557-5cec-4d69-b9a5-4696ace1577f" providerId="AD" clId="Web-{F533DA9E-2A98-3C49-8B58-EDA09B1A6425}" dt="2025-11-05T09:15:37.795" v="1688" actId="14100"/>
          <ac:picMkLst>
            <pc:docMk/>
            <pc:sldMk cId="4257321479" sldId="294"/>
            <ac:picMk id="7" creationId="{A38F36CF-AA3E-CAE6-4662-7CD3967E2E06}"/>
          </ac:picMkLst>
        </pc:picChg>
        <pc:picChg chg="mod">
          <ac:chgData name="L Parkes" userId="S::lauren.parkes_timbertreeacademy.org.uk#ext#@corngreavesprimary.org.uk::914dc557-5cec-4d69-b9a5-4696ace1577f" providerId="AD" clId="Web-{F533DA9E-2A98-3C49-8B58-EDA09B1A6425}" dt="2025-11-05T09:15:49.171" v="1690" actId="1076"/>
          <ac:picMkLst>
            <pc:docMk/>
            <pc:sldMk cId="4257321479" sldId="294"/>
            <ac:picMk id="11" creationId="{953DC59B-1EFB-C255-82F5-E042525F886F}"/>
          </ac:picMkLst>
        </pc:picChg>
      </pc:sldChg>
      <pc:sldChg chg="modSp">
        <pc:chgData name="L Parkes" userId="S::lauren.parkes_timbertreeacademy.org.uk#ext#@corngreavesprimary.org.uk::914dc557-5cec-4d69-b9a5-4696ace1577f" providerId="AD" clId="Web-{F533DA9E-2A98-3C49-8B58-EDA09B1A6425}" dt="2025-11-05T09:16:19.547" v="1698" actId="1076"/>
        <pc:sldMkLst>
          <pc:docMk/>
          <pc:sldMk cId="2758731019" sldId="295"/>
        </pc:sldMkLst>
        <pc:graphicFrameChg chg="mod modGraphic">
          <ac:chgData name="L Parkes" userId="S::lauren.parkes_timbertreeacademy.org.uk#ext#@corngreavesprimary.org.uk::914dc557-5cec-4d69-b9a5-4696ace1577f" providerId="AD" clId="Web-{F533DA9E-2A98-3C49-8B58-EDA09B1A6425}" dt="2025-11-05T09:16:15.111" v="1696"/>
          <ac:graphicFrameMkLst>
            <pc:docMk/>
            <pc:sldMk cId="2758731019" sldId="295"/>
            <ac:graphicFrameMk id="8" creationId="{A9E0D9D7-C5D9-5C00-C2CC-323AE6845BAC}"/>
          </ac:graphicFrameMkLst>
        </pc:graphicFrameChg>
        <pc:picChg chg="mod">
          <ac:chgData name="L Parkes" userId="S::lauren.parkes_timbertreeacademy.org.uk#ext#@corngreavesprimary.org.uk::914dc557-5cec-4d69-b9a5-4696ace1577f" providerId="AD" clId="Web-{F533DA9E-2A98-3C49-8B58-EDA09B1A6425}" dt="2025-11-05T09:16:19.547" v="1698" actId="1076"/>
          <ac:picMkLst>
            <pc:docMk/>
            <pc:sldMk cId="2758731019" sldId="295"/>
            <ac:picMk id="4" creationId="{125148A8-958E-F906-BB74-7D8496381946}"/>
          </ac:picMkLst>
        </pc:picChg>
        <pc:picChg chg="mod">
          <ac:chgData name="L Parkes" userId="S::lauren.parkes_timbertreeacademy.org.uk#ext#@corngreavesprimary.org.uk::914dc557-5cec-4d69-b9a5-4696ace1577f" providerId="AD" clId="Web-{F533DA9E-2A98-3C49-8B58-EDA09B1A6425}" dt="2025-11-05T09:16:12.500" v="1695" actId="1076"/>
          <ac:picMkLst>
            <pc:docMk/>
            <pc:sldMk cId="2758731019" sldId="295"/>
            <ac:picMk id="10" creationId="{1B154576-4AE9-D0FD-59C5-3F7DF6E9A871}"/>
          </ac:picMkLst>
        </pc:picChg>
      </pc:sldChg>
      <pc:sldChg chg="modSp">
        <pc:chgData name="L Parkes" userId="S::lauren.parkes_timbertreeacademy.org.uk#ext#@corngreavesprimary.org.uk::914dc557-5cec-4d69-b9a5-4696ace1577f" providerId="AD" clId="Web-{F533DA9E-2A98-3C49-8B58-EDA09B1A6425}" dt="2025-11-05T09:16:33.470" v="1700" actId="14100"/>
        <pc:sldMkLst>
          <pc:docMk/>
          <pc:sldMk cId="2987006296" sldId="296"/>
        </pc:sldMkLst>
        <pc:graphicFrameChg chg="modGraphic">
          <ac:chgData name="L Parkes" userId="S::lauren.parkes_timbertreeacademy.org.uk#ext#@corngreavesprimary.org.uk::914dc557-5cec-4d69-b9a5-4696ace1577f" providerId="AD" clId="Web-{F533DA9E-2A98-3C49-8B58-EDA09B1A6425}" dt="2025-11-05T09:16:28.876" v="1699"/>
          <ac:graphicFrameMkLst>
            <pc:docMk/>
            <pc:sldMk cId="2987006296" sldId="296"/>
            <ac:graphicFrameMk id="8" creationId="{9C25D2F6-4A30-95E5-9184-9FB56F00CACE}"/>
          </ac:graphicFrameMkLst>
        </pc:graphicFrameChg>
        <pc:picChg chg="mod">
          <ac:chgData name="L Parkes" userId="S::lauren.parkes_timbertreeacademy.org.uk#ext#@corngreavesprimary.org.uk::914dc557-5cec-4d69-b9a5-4696ace1577f" providerId="AD" clId="Web-{F533DA9E-2A98-3C49-8B58-EDA09B1A6425}" dt="2025-11-05T09:16:33.470" v="1700" actId="14100"/>
          <ac:picMkLst>
            <pc:docMk/>
            <pc:sldMk cId="2987006296" sldId="296"/>
            <ac:picMk id="4" creationId="{ABDC2D31-E60D-B866-97F8-4B5F782564C4}"/>
          </ac:picMkLst>
        </pc:picChg>
      </pc:sldChg>
      <pc:sldChg chg="modSp">
        <pc:chgData name="L Parkes" userId="S::lauren.parkes_timbertreeacademy.org.uk#ext#@corngreavesprimary.org.uk::914dc557-5cec-4d69-b9a5-4696ace1577f" providerId="AD" clId="Web-{F533DA9E-2A98-3C49-8B58-EDA09B1A6425}" dt="2025-11-05T10:03:04.099" v="1730" actId="1076"/>
        <pc:sldMkLst>
          <pc:docMk/>
          <pc:sldMk cId="1374551572" sldId="297"/>
        </pc:sldMkLst>
        <pc:graphicFrameChg chg="mod modGraphic">
          <ac:chgData name="L Parkes" userId="S::lauren.parkes_timbertreeacademy.org.uk#ext#@corngreavesprimary.org.uk::914dc557-5cec-4d69-b9a5-4696ace1577f" providerId="AD" clId="Web-{F533DA9E-2A98-3C49-8B58-EDA09B1A6425}" dt="2025-11-05T09:17:08.643" v="1727"/>
          <ac:graphicFrameMkLst>
            <pc:docMk/>
            <pc:sldMk cId="1374551572" sldId="297"/>
            <ac:graphicFrameMk id="8" creationId="{534C031E-D5C5-45A1-EA67-865E3D74FFB5}"/>
          </ac:graphicFrameMkLst>
        </pc:graphicFrameChg>
        <pc:picChg chg="mod">
          <ac:chgData name="L Parkes" userId="S::lauren.parkes_timbertreeacademy.org.uk#ext#@corngreavesprimary.org.uk::914dc557-5cec-4d69-b9a5-4696ace1577f" providerId="AD" clId="Web-{F533DA9E-2A98-3C49-8B58-EDA09B1A6425}" dt="2025-11-05T10:03:04.099" v="1730" actId="1076"/>
          <ac:picMkLst>
            <pc:docMk/>
            <pc:sldMk cId="1374551572" sldId="297"/>
            <ac:picMk id="12" creationId="{73D04819-8039-7B46-558A-6F3EC9FBB2EB}"/>
          </ac:picMkLst>
        </pc:picChg>
      </pc:sldChg>
      <pc:sldChg chg="modSp">
        <pc:chgData name="L Parkes" userId="S::lauren.parkes_timbertreeacademy.org.uk#ext#@corngreavesprimary.org.uk::914dc557-5cec-4d69-b9a5-4696ace1577f" providerId="AD" clId="Web-{F533DA9E-2A98-3C49-8B58-EDA09B1A6425}" dt="2025-11-05T10:03:26.677" v="1738" actId="1076"/>
        <pc:sldMkLst>
          <pc:docMk/>
          <pc:sldMk cId="241887656" sldId="298"/>
        </pc:sldMkLst>
        <pc:graphicFrameChg chg="mod modGraphic">
          <ac:chgData name="L Parkes" userId="S::lauren.parkes_timbertreeacademy.org.uk#ext#@corngreavesprimary.org.uk::914dc557-5cec-4d69-b9a5-4696ace1577f" providerId="AD" clId="Web-{F533DA9E-2A98-3C49-8B58-EDA09B1A6425}" dt="2025-11-05T10:03:23.130" v="1736" actId="1076"/>
          <ac:graphicFrameMkLst>
            <pc:docMk/>
            <pc:sldMk cId="241887656" sldId="298"/>
            <ac:graphicFrameMk id="8" creationId="{CE930816-5C2A-0A7B-BA95-23637810F179}"/>
          </ac:graphicFrameMkLst>
        </pc:graphicFrameChg>
        <pc:picChg chg="mod">
          <ac:chgData name="L Parkes" userId="S::lauren.parkes_timbertreeacademy.org.uk#ext#@corngreavesprimary.org.uk::914dc557-5cec-4d69-b9a5-4696ace1577f" providerId="AD" clId="Web-{F533DA9E-2A98-3C49-8B58-EDA09B1A6425}" dt="2025-11-05T10:03:25.599" v="1737" actId="1076"/>
          <ac:picMkLst>
            <pc:docMk/>
            <pc:sldMk cId="241887656" sldId="298"/>
            <ac:picMk id="4" creationId="{39CBA625-20A2-E8FA-6B03-6B50A253222D}"/>
          </ac:picMkLst>
        </pc:picChg>
        <pc:picChg chg="mod">
          <ac:chgData name="L Parkes" userId="S::lauren.parkes_timbertreeacademy.org.uk#ext#@corngreavesprimary.org.uk::914dc557-5cec-4d69-b9a5-4696ace1577f" providerId="AD" clId="Web-{F533DA9E-2A98-3C49-8B58-EDA09B1A6425}" dt="2025-11-05T10:03:26.677" v="1738" actId="1076"/>
          <ac:picMkLst>
            <pc:docMk/>
            <pc:sldMk cId="241887656" sldId="298"/>
            <ac:picMk id="10" creationId="{725998D0-B476-2F89-1A18-9761EB53C3EA}"/>
          </ac:picMkLst>
        </pc:picChg>
      </pc:sldChg>
      <pc:sldChg chg="modSp">
        <pc:chgData name="L Parkes" userId="S::lauren.parkes_timbertreeacademy.org.uk#ext#@corngreavesprimary.org.uk::914dc557-5cec-4d69-b9a5-4696ace1577f" providerId="AD" clId="Web-{F533DA9E-2A98-3C49-8B58-EDA09B1A6425}" dt="2025-11-05T10:05:51.335" v="1774" actId="1076"/>
        <pc:sldMkLst>
          <pc:docMk/>
          <pc:sldMk cId="3308002481" sldId="299"/>
        </pc:sldMkLst>
        <pc:graphicFrameChg chg="mod modGraphic">
          <ac:chgData name="L Parkes" userId="S::lauren.parkes_timbertreeacademy.org.uk#ext#@corngreavesprimary.org.uk::914dc557-5cec-4d69-b9a5-4696ace1577f" providerId="AD" clId="Web-{F533DA9E-2A98-3C49-8B58-EDA09B1A6425}" dt="2025-11-05T10:05:50.648" v="1773"/>
          <ac:graphicFrameMkLst>
            <pc:docMk/>
            <pc:sldMk cId="3308002481" sldId="299"/>
            <ac:graphicFrameMk id="8" creationId="{AA7C9AD1-1CC9-A250-8A1D-3F9D97BF06DE}"/>
          </ac:graphicFrameMkLst>
        </pc:graphicFrameChg>
        <pc:picChg chg="mod">
          <ac:chgData name="L Parkes" userId="S::lauren.parkes_timbertreeacademy.org.uk#ext#@corngreavesprimary.org.uk::914dc557-5cec-4d69-b9a5-4696ace1577f" providerId="AD" clId="Web-{F533DA9E-2A98-3C49-8B58-EDA09B1A6425}" dt="2025-11-05T10:05:47.773" v="1772" actId="14100"/>
          <ac:picMkLst>
            <pc:docMk/>
            <pc:sldMk cId="3308002481" sldId="299"/>
            <ac:picMk id="6" creationId="{282070A1-9D5F-0E94-9276-E91EA2E0E052}"/>
          </ac:picMkLst>
        </pc:picChg>
        <pc:picChg chg="mod">
          <ac:chgData name="L Parkes" userId="S::lauren.parkes_timbertreeacademy.org.uk#ext#@corngreavesprimary.org.uk::914dc557-5cec-4d69-b9a5-4696ace1577f" providerId="AD" clId="Web-{F533DA9E-2A98-3C49-8B58-EDA09B1A6425}" dt="2025-11-05T10:05:51.335" v="1774" actId="1076"/>
          <ac:picMkLst>
            <pc:docMk/>
            <pc:sldMk cId="3308002481" sldId="299"/>
            <ac:picMk id="11" creationId="{B2C0DA9C-4D7E-54B7-FC43-83EAC05FBF18}"/>
          </ac:picMkLst>
        </pc:picChg>
      </pc:sldChg>
      <pc:sldChg chg="modSp">
        <pc:chgData name="L Parkes" userId="S::lauren.parkes_timbertreeacademy.org.uk#ext#@corngreavesprimary.org.uk::914dc557-5cec-4d69-b9a5-4696ace1577f" providerId="AD" clId="Web-{F533DA9E-2A98-3C49-8B58-EDA09B1A6425}" dt="2025-11-05T10:06:15.726" v="1779"/>
        <pc:sldMkLst>
          <pc:docMk/>
          <pc:sldMk cId="2759497958" sldId="300"/>
        </pc:sldMkLst>
        <pc:graphicFrameChg chg="modGraphic">
          <ac:chgData name="L Parkes" userId="S::lauren.parkes_timbertreeacademy.org.uk#ext#@corngreavesprimary.org.uk::914dc557-5cec-4d69-b9a5-4696ace1577f" providerId="AD" clId="Web-{F533DA9E-2A98-3C49-8B58-EDA09B1A6425}" dt="2025-11-05T10:06:15.726" v="1779"/>
          <ac:graphicFrameMkLst>
            <pc:docMk/>
            <pc:sldMk cId="2759497958" sldId="300"/>
            <ac:graphicFrameMk id="8" creationId="{DEAB757C-AD35-29A1-E793-FB481C676479}"/>
          </ac:graphicFrameMkLst>
        </pc:graphicFrameChg>
        <pc:picChg chg="mod">
          <ac:chgData name="L Parkes" userId="S::lauren.parkes_timbertreeacademy.org.uk#ext#@corngreavesprimary.org.uk::914dc557-5cec-4d69-b9a5-4696ace1577f" providerId="AD" clId="Web-{F533DA9E-2A98-3C49-8B58-EDA09B1A6425}" dt="2025-11-05T10:06:08.492" v="1776" actId="14100"/>
          <ac:picMkLst>
            <pc:docMk/>
            <pc:sldMk cId="2759497958" sldId="300"/>
            <ac:picMk id="4" creationId="{AB9639DB-607B-0B6B-E7D9-BF4F6A687263}"/>
          </ac:picMkLst>
        </pc:picChg>
        <pc:picChg chg="mod">
          <ac:chgData name="L Parkes" userId="S::lauren.parkes_timbertreeacademy.org.uk#ext#@corngreavesprimary.org.uk::914dc557-5cec-4d69-b9a5-4696ace1577f" providerId="AD" clId="Web-{F533DA9E-2A98-3C49-8B58-EDA09B1A6425}" dt="2025-11-05T10:06:12.695" v="1778" actId="14100"/>
          <ac:picMkLst>
            <pc:docMk/>
            <pc:sldMk cId="2759497958" sldId="300"/>
            <ac:picMk id="10" creationId="{F9E4C2FC-31F8-64A9-3E53-E31A349B27D2}"/>
          </ac:picMkLst>
        </pc:picChg>
      </pc:sldChg>
      <pc:sldChg chg="modSp">
        <pc:chgData name="L Parkes" userId="S::lauren.parkes_timbertreeacademy.org.uk#ext#@corngreavesprimary.org.uk::914dc557-5cec-4d69-b9a5-4696ace1577f" providerId="AD" clId="Web-{F533DA9E-2A98-3C49-8B58-EDA09B1A6425}" dt="2025-11-05T10:06:36.914" v="1783" actId="1076"/>
        <pc:sldMkLst>
          <pc:docMk/>
          <pc:sldMk cId="948276144" sldId="301"/>
        </pc:sldMkLst>
        <pc:graphicFrameChg chg="mod modGraphic">
          <ac:chgData name="L Parkes" userId="S::lauren.parkes_timbertreeacademy.org.uk#ext#@corngreavesprimary.org.uk::914dc557-5cec-4d69-b9a5-4696ace1577f" providerId="AD" clId="Web-{F533DA9E-2A98-3C49-8B58-EDA09B1A6425}" dt="2025-11-05T10:06:33.429" v="1782"/>
          <ac:graphicFrameMkLst>
            <pc:docMk/>
            <pc:sldMk cId="948276144" sldId="301"/>
            <ac:graphicFrameMk id="8" creationId="{44D839AA-9D85-7E48-417A-A55DDA59E56C}"/>
          </ac:graphicFrameMkLst>
        </pc:graphicFrameChg>
        <pc:picChg chg="mod">
          <ac:chgData name="L Parkes" userId="S::lauren.parkes_timbertreeacademy.org.uk#ext#@corngreavesprimary.org.uk::914dc557-5cec-4d69-b9a5-4696ace1577f" providerId="AD" clId="Web-{F533DA9E-2A98-3C49-8B58-EDA09B1A6425}" dt="2025-11-05T10:06:36.914" v="1783" actId="1076"/>
          <ac:picMkLst>
            <pc:docMk/>
            <pc:sldMk cId="948276144" sldId="301"/>
            <ac:picMk id="11" creationId="{9A9F98B0-6968-7125-3770-8A8C921518C7}"/>
          </ac:picMkLst>
        </pc:picChg>
      </pc:sldChg>
      <pc:sldChg chg="modSp">
        <pc:chgData name="L Parkes" userId="S::lauren.parkes_timbertreeacademy.org.uk#ext#@corngreavesprimary.org.uk::914dc557-5cec-4d69-b9a5-4696ace1577f" providerId="AD" clId="Web-{F533DA9E-2A98-3C49-8B58-EDA09B1A6425}" dt="2025-11-05T10:06:53.086" v="1789"/>
        <pc:sldMkLst>
          <pc:docMk/>
          <pc:sldMk cId="746746508" sldId="302"/>
        </pc:sldMkLst>
        <pc:graphicFrameChg chg="mod modGraphic">
          <ac:chgData name="L Parkes" userId="S::lauren.parkes_timbertreeacademy.org.uk#ext#@corngreavesprimary.org.uk::914dc557-5cec-4d69-b9a5-4696ace1577f" providerId="AD" clId="Web-{F533DA9E-2A98-3C49-8B58-EDA09B1A6425}" dt="2025-11-05T10:06:53.086" v="1789"/>
          <ac:graphicFrameMkLst>
            <pc:docMk/>
            <pc:sldMk cId="746746508" sldId="302"/>
            <ac:graphicFrameMk id="8" creationId="{E6D38362-664D-F7B4-2F07-8C09D4C3720F}"/>
          </ac:graphicFrameMkLst>
        </pc:graphicFrameChg>
        <pc:picChg chg="mod">
          <ac:chgData name="L Parkes" userId="S::lauren.parkes_timbertreeacademy.org.uk#ext#@corngreavesprimary.org.uk::914dc557-5cec-4d69-b9a5-4696ace1577f" providerId="AD" clId="Web-{F533DA9E-2A98-3C49-8B58-EDA09B1A6425}" dt="2025-11-05T10:06:50.617" v="1788" actId="1076"/>
          <ac:picMkLst>
            <pc:docMk/>
            <pc:sldMk cId="746746508" sldId="302"/>
            <ac:picMk id="4" creationId="{1291EC2F-DBA9-1518-2B42-41DF964201F0}"/>
          </ac:picMkLst>
        </pc:picChg>
        <pc:picChg chg="mod">
          <ac:chgData name="L Parkes" userId="S::lauren.parkes_timbertreeacademy.org.uk#ext#@corngreavesprimary.org.uk::914dc557-5cec-4d69-b9a5-4696ace1577f" providerId="AD" clId="Web-{F533DA9E-2A98-3C49-8B58-EDA09B1A6425}" dt="2025-11-05T08:51:38.887" v="1015" actId="1076"/>
          <ac:picMkLst>
            <pc:docMk/>
            <pc:sldMk cId="746746508" sldId="302"/>
            <ac:picMk id="10" creationId="{0248424B-9824-380C-8244-AE77536BA1E2}"/>
          </ac:picMkLst>
        </pc:picChg>
      </pc:sldChg>
      <pc:sldChg chg="addSp delSp modSp add replId">
        <pc:chgData name="L Parkes" userId="S::lauren.parkes_timbertreeacademy.org.uk#ext#@corngreavesprimary.org.uk::914dc557-5cec-4d69-b9a5-4696ace1577f" providerId="AD" clId="Web-{F533DA9E-2A98-3C49-8B58-EDA09B1A6425}" dt="2025-11-05T10:07:49.993" v="1792" actId="1076"/>
        <pc:sldMkLst>
          <pc:docMk/>
          <pc:sldMk cId="717470099" sldId="303"/>
        </pc:sldMkLst>
        <pc:graphicFrameChg chg="mod modGraphic">
          <ac:chgData name="L Parkes" userId="S::lauren.parkes_timbertreeacademy.org.uk#ext#@corngreavesprimary.org.uk::914dc557-5cec-4d69-b9a5-4696ace1577f" providerId="AD" clId="Web-{F533DA9E-2A98-3C49-8B58-EDA09B1A6425}" dt="2025-11-05T08:04:00.787" v="337"/>
          <ac:graphicFrameMkLst>
            <pc:docMk/>
            <pc:sldMk cId="717470099" sldId="303"/>
            <ac:graphicFrameMk id="8" creationId="{18E5EAB2-F087-AE61-9BAC-5EF30F51E2ED}"/>
          </ac:graphicFrameMkLst>
        </pc:graphicFrameChg>
        <pc:picChg chg="add mod">
          <ac:chgData name="L Parkes" userId="S::lauren.parkes_timbertreeacademy.org.uk#ext#@corngreavesprimary.org.uk::914dc557-5cec-4d69-b9a5-4696ace1577f" providerId="AD" clId="Web-{F533DA9E-2A98-3C49-8B58-EDA09B1A6425}" dt="2025-11-05T10:07:49.993" v="1792" actId="1076"/>
          <ac:picMkLst>
            <pc:docMk/>
            <pc:sldMk cId="717470099" sldId="303"/>
            <ac:picMk id="2" creationId="{3928B051-D17E-A825-1933-822C4BF1E085}"/>
          </ac:picMkLst>
        </pc:picChg>
        <pc:picChg chg="del mod">
          <ac:chgData name="L Parkes" userId="S::lauren.parkes_timbertreeacademy.org.uk#ext#@corngreavesprimary.org.uk::914dc557-5cec-4d69-b9a5-4696ace1577f" providerId="AD" clId="Web-{F533DA9E-2A98-3C49-8B58-EDA09B1A6425}" dt="2025-11-05T08:02:00.723" v="225"/>
          <ac:picMkLst>
            <pc:docMk/>
            <pc:sldMk cId="717470099" sldId="303"/>
            <ac:picMk id="4" creationId="{F99A81FD-9CCB-6E56-BC41-E5FAE5FA6867}"/>
          </ac:picMkLst>
        </pc:picChg>
        <pc:picChg chg="add mod">
          <ac:chgData name="L Parkes" userId="S::lauren.parkes_timbertreeacademy.org.uk#ext#@corngreavesprimary.org.uk::914dc557-5cec-4d69-b9a5-4696ace1577f" providerId="AD" clId="Web-{F533DA9E-2A98-3C49-8B58-EDA09B1A6425}" dt="2025-11-05T10:07:06.508" v="1791" actId="1076"/>
          <ac:picMkLst>
            <pc:docMk/>
            <pc:sldMk cId="717470099" sldId="303"/>
            <ac:picMk id="6" creationId="{982E8CD4-9139-A398-308E-B82B4047CA9A}"/>
          </ac:picMkLst>
        </pc:picChg>
        <pc:picChg chg="del">
          <ac:chgData name="L Parkes" userId="S::lauren.parkes_timbertreeacademy.org.uk#ext#@corngreavesprimary.org.uk::914dc557-5cec-4d69-b9a5-4696ace1577f" providerId="AD" clId="Web-{F533DA9E-2A98-3C49-8B58-EDA09B1A6425}" dt="2025-11-05T08:03:39.693" v="332"/>
          <ac:picMkLst>
            <pc:docMk/>
            <pc:sldMk cId="717470099" sldId="303"/>
            <ac:picMk id="10" creationId="{AFC07399-E7C1-968C-C680-D15F67FC6525}"/>
          </ac:picMkLst>
        </pc:picChg>
      </pc:sldChg>
      <pc:sldChg chg="addSp delSp modSp add replId">
        <pc:chgData name="L Parkes" userId="S::lauren.parkes_timbertreeacademy.org.uk#ext#@corngreavesprimary.org.uk::914dc557-5cec-4d69-b9a5-4696ace1577f" providerId="AD" clId="Web-{F533DA9E-2A98-3C49-8B58-EDA09B1A6425}" dt="2025-11-05T10:08:29.227" v="1804" actId="1076"/>
        <pc:sldMkLst>
          <pc:docMk/>
          <pc:sldMk cId="2711021950" sldId="304"/>
        </pc:sldMkLst>
        <pc:graphicFrameChg chg="mod modGraphic">
          <ac:chgData name="L Parkes" userId="S::lauren.parkes_timbertreeacademy.org.uk#ext#@corngreavesprimary.org.uk::914dc557-5cec-4d69-b9a5-4696ace1577f" providerId="AD" clId="Web-{F533DA9E-2A98-3C49-8B58-EDA09B1A6425}" dt="2025-11-05T10:08:27.899" v="1803"/>
          <ac:graphicFrameMkLst>
            <pc:docMk/>
            <pc:sldMk cId="2711021950" sldId="304"/>
            <ac:graphicFrameMk id="8" creationId="{1636B2BE-E527-28C9-9B5D-89F75A23405E}"/>
          </ac:graphicFrameMkLst>
        </pc:graphicFrameChg>
        <pc:picChg chg="del">
          <ac:chgData name="L Parkes" userId="S::lauren.parkes_timbertreeacademy.org.uk#ext#@corngreavesprimary.org.uk::914dc557-5cec-4d69-b9a5-4696ace1577f" providerId="AD" clId="Web-{F533DA9E-2A98-3C49-8B58-EDA09B1A6425}" dt="2025-11-05T08:05:14.413" v="402"/>
          <ac:picMkLst>
            <pc:docMk/>
            <pc:sldMk cId="2711021950" sldId="304"/>
            <ac:picMk id="2" creationId="{5FF69D87-D822-ECCD-C874-2FFDE7B97CF8}"/>
          </ac:picMkLst>
        </pc:picChg>
        <pc:picChg chg="add mod">
          <ac:chgData name="L Parkes" userId="S::lauren.parkes_timbertreeacademy.org.uk#ext#@corngreavesprimary.org.uk::914dc557-5cec-4d69-b9a5-4696ace1577f" providerId="AD" clId="Web-{F533DA9E-2A98-3C49-8B58-EDA09B1A6425}" dt="2025-11-05T10:08:25.274" v="1802" actId="14100"/>
          <ac:picMkLst>
            <pc:docMk/>
            <pc:sldMk cId="2711021950" sldId="304"/>
            <ac:picMk id="4" creationId="{06E983CF-7273-EC49-4698-23E8AA2D4F2A}"/>
          </ac:picMkLst>
        </pc:picChg>
        <pc:picChg chg="del">
          <ac:chgData name="L Parkes" userId="S::lauren.parkes_timbertreeacademy.org.uk#ext#@corngreavesprimary.org.uk::914dc557-5cec-4d69-b9a5-4696ace1577f" providerId="AD" clId="Web-{F533DA9E-2A98-3C49-8B58-EDA09B1A6425}" dt="2025-11-05T08:05:54.741" v="445"/>
          <ac:picMkLst>
            <pc:docMk/>
            <pc:sldMk cId="2711021950" sldId="304"/>
            <ac:picMk id="6" creationId="{91132869-3DEF-ECA5-B6DE-D30CF92688BF}"/>
          </ac:picMkLst>
        </pc:picChg>
        <pc:picChg chg="add mod">
          <ac:chgData name="L Parkes" userId="S::lauren.parkes_timbertreeacademy.org.uk#ext#@corngreavesprimary.org.uk::914dc557-5cec-4d69-b9a5-4696ace1577f" providerId="AD" clId="Web-{F533DA9E-2A98-3C49-8B58-EDA09B1A6425}" dt="2025-11-05T10:08:29.227" v="1804" actId="1076"/>
          <ac:picMkLst>
            <pc:docMk/>
            <pc:sldMk cId="2711021950" sldId="304"/>
            <ac:picMk id="7" creationId="{871F0041-AAED-A240-F0E2-11F5130AF630}"/>
          </ac:picMkLst>
        </pc:picChg>
      </pc:sldChg>
      <pc:sldChg chg="addSp delSp modSp add replId">
        <pc:chgData name="L Parkes" userId="S::lauren.parkes_timbertreeacademy.org.uk#ext#@corngreavesprimary.org.uk::914dc557-5cec-4d69-b9a5-4696ace1577f" providerId="AD" clId="Web-{F533DA9E-2A98-3C49-8B58-EDA09B1A6425}" dt="2025-11-05T08:48:47.619" v="974" actId="1076"/>
        <pc:sldMkLst>
          <pc:docMk/>
          <pc:sldMk cId="656753333" sldId="305"/>
        </pc:sldMkLst>
        <pc:graphicFrameChg chg="mod modGraphic">
          <ac:chgData name="L Parkes" userId="S::lauren.parkes_timbertreeacademy.org.uk#ext#@corngreavesprimary.org.uk::914dc557-5cec-4d69-b9a5-4696ace1577f" providerId="AD" clId="Web-{F533DA9E-2A98-3C49-8B58-EDA09B1A6425}" dt="2025-11-05T08:48:38.385" v="969"/>
          <ac:graphicFrameMkLst>
            <pc:docMk/>
            <pc:sldMk cId="656753333" sldId="305"/>
            <ac:graphicFrameMk id="8" creationId="{F7C8A227-964B-7581-2317-9A00BBDB53A0}"/>
          </ac:graphicFrameMkLst>
        </pc:graphicFrameChg>
        <pc:picChg chg="add mod">
          <ac:chgData name="L Parkes" userId="S::lauren.parkes_timbertreeacademy.org.uk#ext#@corngreavesprimary.org.uk::914dc557-5cec-4d69-b9a5-4696ace1577f" providerId="AD" clId="Web-{F533DA9E-2A98-3C49-8B58-EDA09B1A6425}" dt="2025-11-05T08:48:35.854" v="968" actId="14100"/>
          <ac:picMkLst>
            <pc:docMk/>
            <pc:sldMk cId="656753333" sldId="305"/>
            <ac:picMk id="2" creationId="{1545FF24-2FFB-5364-C835-5E5B552DAB55}"/>
          </ac:picMkLst>
        </pc:picChg>
        <pc:picChg chg="del">
          <ac:chgData name="L Parkes" userId="S::lauren.parkes_timbertreeacademy.org.uk#ext#@corngreavesprimary.org.uk::914dc557-5cec-4d69-b9a5-4696ace1577f" providerId="AD" clId="Web-{F533DA9E-2A98-3C49-8B58-EDA09B1A6425}" dt="2025-11-05T08:15:48.274" v="627"/>
          <ac:picMkLst>
            <pc:docMk/>
            <pc:sldMk cId="656753333" sldId="305"/>
            <ac:picMk id="4" creationId="{8AFB5474-E2FC-7ADC-4298-0F3A1A23C844}"/>
          </ac:picMkLst>
        </pc:picChg>
        <pc:picChg chg="add mod">
          <ac:chgData name="L Parkes" userId="S::lauren.parkes_timbertreeacademy.org.uk#ext#@corngreavesprimary.org.uk::914dc557-5cec-4d69-b9a5-4696ace1577f" providerId="AD" clId="Web-{F533DA9E-2A98-3C49-8B58-EDA09B1A6425}" dt="2025-11-05T08:48:47.619" v="974" actId="1076"/>
          <ac:picMkLst>
            <pc:docMk/>
            <pc:sldMk cId="656753333" sldId="305"/>
            <ac:picMk id="4" creationId="{EC367C1A-53A7-690A-F39B-A5B227D4E06F}"/>
          </ac:picMkLst>
        </pc:picChg>
        <pc:picChg chg="del">
          <ac:chgData name="L Parkes" userId="S::lauren.parkes_timbertreeacademy.org.uk#ext#@corngreavesprimary.org.uk::914dc557-5cec-4d69-b9a5-4696ace1577f" providerId="AD" clId="Web-{F533DA9E-2A98-3C49-8B58-EDA09B1A6425}" dt="2025-11-05T08:15:50.024" v="628"/>
          <ac:picMkLst>
            <pc:docMk/>
            <pc:sldMk cId="656753333" sldId="305"/>
            <ac:picMk id="7" creationId="{FB9377E9-5E2B-05FB-9EE8-76ADFC5FBFFC}"/>
          </ac:picMkLst>
        </pc:picChg>
      </pc:sldChg>
      <pc:sldChg chg="add del replId">
        <pc:chgData name="L Parkes" userId="S::lauren.parkes_timbertreeacademy.org.uk#ext#@corngreavesprimary.org.uk::914dc557-5cec-4d69-b9a5-4696ace1577f" providerId="AD" clId="Web-{F533DA9E-2A98-3C49-8B58-EDA09B1A6425}" dt="2025-11-05T08:49:03.354" v="976"/>
        <pc:sldMkLst>
          <pc:docMk/>
          <pc:sldMk cId="3977673259"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96920-32BE-46D7-80A7-50682C46997B}" type="doc">
      <dgm:prSet loTypeId="urn:microsoft.com/office/officeart/2005/8/layout/pList2" loCatId="list" qsTypeId="urn:microsoft.com/office/officeart/2005/8/quickstyle/simple1" qsCatId="simple" csTypeId="urn:microsoft.com/office/officeart/2005/8/colors/accent2_1" csCatId="accent2" phldr="1"/>
      <dgm:spPr/>
    </dgm:pt>
    <dgm:pt modelId="{DDDFC748-2618-48BA-B8A6-3EC7EBDF6130}">
      <dgm:prSet phldrT="[Text]"/>
      <dgm:spPr/>
      <dgm:t>
        <a:bodyPr/>
        <a:lstStyle/>
        <a:p>
          <a:endParaRPr lang="en-GB" dirty="0"/>
        </a:p>
      </dgm:t>
    </dgm:pt>
    <dgm:pt modelId="{54447A6F-DCE5-4214-B801-D2C930E699BD}" type="parTrans" cxnId="{4BC9719D-96A6-4690-919B-E10F7B1BED91}">
      <dgm:prSet/>
      <dgm:spPr/>
      <dgm:t>
        <a:bodyPr/>
        <a:lstStyle/>
        <a:p>
          <a:endParaRPr lang="en-GB"/>
        </a:p>
      </dgm:t>
    </dgm:pt>
    <dgm:pt modelId="{86B4D364-D3A0-4F32-9CCA-E2E40DA9A017}" type="sibTrans" cxnId="{4BC9719D-96A6-4690-919B-E10F7B1BED91}">
      <dgm:prSet/>
      <dgm:spPr/>
      <dgm:t>
        <a:bodyPr/>
        <a:lstStyle/>
        <a:p>
          <a:endParaRPr lang="en-GB"/>
        </a:p>
      </dgm:t>
    </dgm:pt>
    <dgm:pt modelId="{C016CA5C-31E2-4395-AE5B-BC1930E40F9C}">
      <dgm:prSet phldrT="[Text]"/>
      <dgm:spPr/>
      <dgm:t>
        <a:bodyPr/>
        <a:lstStyle/>
        <a:p>
          <a:endParaRPr lang="en-GB" dirty="0"/>
        </a:p>
      </dgm:t>
    </dgm:pt>
    <dgm:pt modelId="{F897D11C-C4A4-4AC8-A8DA-E8893BBF6F7C}" type="parTrans" cxnId="{5B128308-4B16-4E11-86A3-561032709C8F}">
      <dgm:prSet/>
      <dgm:spPr/>
      <dgm:t>
        <a:bodyPr/>
        <a:lstStyle/>
        <a:p>
          <a:endParaRPr lang="en-GB"/>
        </a:p>
      </dgm:t>
    </dgm:pt>
    <dgm:pt modelId="{2910FF03-9158-499E-A875-DEC1E0C45B91}" type="sibTrans" cxnId="{5B128308-4B16-4E11-86A3-561032709C8F}">
      <dgm:prSet/>
      <dgm:spPr/>
      <dgm:t>
        <a:bodyPr/>
        <a:lstStyle/>
        <a:p>
          <a:endParaRPr lang="en-GB"/>
        </a:p>
      </dgm:t>
    </dgm:pt>
    <dgm:pt modelId="{6137B93D-7502-4B01-A627-95C53E327691}">
      <dgm:prSet phldrT="[Text]"/>
      <dgm:spPr/>
      <dgm:t>
        <a:bodyPr/>
        <a:lstStyle/>
        <a:p>
          <a:endParaRPr lang="en-GB" dirty="0"/>
        </a:p>
      </dgm:t>
    </dgm:pt>
    <dgm:pt modelId="{0567CB12-4CAB-4EF9-8DB0-B2CB60BFDE66}" type="parTrans" cxnId="{D06D26AA-0541-4706-9CC6-5DCE3EFA59E2}">
      <dgm:prSet/>
      <dgm:spPr/>
      <dgm:t>
        <a:bodyPr/>
        <a:lstStyle/>
        <a:p>
          <a:endParaRPr lang="en-GB"/>
        </a:p>
      </dgm:t>
    </dgm:pt>
    <dgm:pt modelId="{9564B70A-562B-421B-A9A2-F0DA45A888BE}" type="sibTrans" cxnId="{D06D26AA-0541-4706-9CC6-5DCE3EFA59E2}">
      <dgm:prSet/>
      <dgm:spPr/>
      <dgm:t>
        <a:bodyPr/>
        <a:lstStyle/>
        <a:p>
          <a:endParaRPr lang="en-GB"/>
        </a:p>
      </dgm:t>
    </dgm:pt>
    <dgm:pt modelId="{183A31FB-9472-46DA-8A37-57955C054699}" type="pres">
      <dgm:prSet presAssocID="{08696920-32BE-46D7-80A7-50682C46997B}" presName="Name0" presStyleCnt="0">
        <dgm:presLayoutVars>
          <dgm:dir/>
          <dgm:resizeHandles val="exact"/>
        </dgm:presLayoutVars>
      </dgm:prSet>
      <dgm:spPr/>
    </dgm:pt>
    <dgm:pt modelId="{84EAA5A3-23B4-4521-AE1C-4FAFC0600F72}" type="pres">
      <dgm:prSet presAssocID="{08696920-32BE-46D7-80A7-50682C46997B}" presName="bkgdShp" presStyleLbl="alignAccFollowNode1" presStyleIdx="0" presStyleCnt="1"/>
      <dgm:spPr/>
    </dgm:pt>
    <dgm:pt modelId="{3924788B-3447-48EA-9F1D-DE891B6C92A1}" type="pres">
      <dgm:prSet presAssocID="{08696920-32BE-46D7-80A7-50682C46997B}" presName="linComp" presStyleCnt="0"/>
      <dgm:spPr/>
    </dgm:pt>
    <dgm:pt modelId="{8A2C9782-77CB-4744-B9BC-894027985B34}" type="pres">
      <dgm:prSet presAssocID="{DDDFC748-2618-48BA-B8A6-3EC7EBDF6130}" presName="compNode" presStyleCnt="0"/>
      <dgm:spPr/>
    </dgm:pt>
    <dgm:pt modelId="{6574C88A-4370-45FE-B045-B2F8E662DF36}" type="pres">
      <dgm:prSet presAssocID="{DDDFC748-2618-48BA-B8A6-3EC7EBDF6130}" presName="node" presStyleLbl="node1" presStyleIdx="0" presStyleCnt="3" custLinFactNeighborX="2848" custLinFactNeighborY="0">
        <dgm:presLayoutVars>
          <dgm:bulletEnabled val="1"/>
        </dgm:presLayoutVars>
      </dgm:prSet>
      <dgm:spPr/>
    </dgm:pt>
    <dgm:pt modelId="{A230D9F5-A914-44C9-B843-6189650F078F}" type="pres">
      <dgm:prSet presAssocID="{DDDFC748-2618-48BA-B8A6-3EC7EBDF6130}" presName="invisiNode" presStyleLbl="node1" presStyleIdx="0" presStyleCnt="3"/>
      <dgm:spPr/>
    </dgm:pt>
    <dgm:pt modelId="{FED9FBA0-E890-4509-974B-A6CDF2EED6A5}" type="pres">
      <dgm:prSet presAssocID="{DDDFC748-2618-48BA-B8A6-3EC7EBDF6130}" presName="imagNode" presStyleLbl="fgImgPlace1" presStyleIdx="0" presStyleCnt="3"/>
      <dgm:spPr/>
    </dgm:pt>
    <dgm:pt modelId="{84242FBA-12A8-4EC5-B50F-3DC3C83D9508}" type="pres">
      <dgm:prSet presAssocID="{86B4D364-D3A0-4F32-9CCA-E2E40DA9A017}" presName="sibTrans" presStyleLbl="sibTrans2D1" presStyleIdx="0" presStyleCnt="0"/>
      <dgm:spPr/>
    </dgm:pt>
    <dgm:pt modelId="{E312645D-5160-47E0-BB3A-69E9FE61B899}" type="pres">
      <dgm:prSet presAssocID="{C016CA5C-31E2-4395-AE5B-BC1930E40F9C}" presName="compNode" presStyleCnt="0"/>
      <dgm:spPr/>
    </dgm:pt>
    <dgm:pt modelId="{A2FAE1BC-6E3A-4A9E-8F63-93CCD177C806}" type="pres">
      <dgm:prSet presAssocID="{C016CA5C-31E2-4395-AE5B-BC1930E40F9C}" presName="node" presStyleLbl="node1" presStyleIdx="1" presStyleCnt="3">
        <dgm:presLayoutVars>
          <dgm:bulletEnabled val="1"/>
        </dgm:presLayoutVars>
      </dgm:prSet>
      <dgm:spPr/>
    </dgm:pt>
    <dgm:pt modelId="{3E70942B-11B2-4EEC-8969-F90C9B123011}" type="pres">
      <dgm:prSet presAssocID="{C016CA5C-31E2-4395-AE5B-BC1930E40F9C}" presName="invisiNode" presStyleLbl="node1" presStyleIdx="1" presStyleCnt="3"/>
      <dgm:spPr/>
    </dgm:pt>
    <dgm:pt modelId="{BCF26FA0-C744-47AA-94BB-C55135C64E15}" type="pres">
      <dgm:prSet presAssocID="{C016CA5C-31E2-4395-AE5B-BC1930E40F9C}" presName="imagNode" presStyleLbl="fgImgPlace1" presStyleIdx="1" presStyleCnt="3"/>
      <dgm:spPr/>
    </dgm:pt>
    <dgm:pt modelId="{8D44B719-9299-43C6-8F52-1719A3CDB149}" type="pres">
      <dgm:prSet presAssocID="{2910FF03-9158-499E-A875-DEC1E0C45B91}" presName="sibTrans" presStyleLbl="sibTrans2D1" presStyleIdx="0" presStyleCnt="0"/>
      <dgm:spPr/>
    </dgm:pt>
    <dgm:pt modelId="{7A7B7153-A71B-4ED0-8F76-F448E048D788}" type="pres">
      <dgm:prSet presAssocID="{6137B93D-7502-4B01-A627-95C53E327691}" presName="compNode" presStyleCnt="0"/>
      <dgm:spPr/>
    </dgm:pt>
    <dgm:pt modelId="{9F631481-5AE0-436C-8761-DD70E17689C2}" type="pres">
      <dgm:prSet presAssocID="{6137B93D-7502-4B01-A627-95C53E327691}" presName="node" presStyleLbl="node1" presStyleIdx="2" presStyleCnt="3">
        <dgm:presLayoutVars>
          <dgm:bulletEnabled val="1"/>
        </dgm:presLayoutVars>
      </dgm:prSet>
      <dgm:spPr/>
    </dgm:pt>
    <dgm:pt modelId="{3C4EBA6D-F0E1-4D92-B564-2BCC2B54AE0B}" type="pres">
      <dgm:prSet presAssocID="{6137B93D-7502-4B01-A627-95C53E327691}" presName="invisiNode" presStyleLbl="node1" presStyleIdx="2" presStyleCnt="3"/>
      <dgm:spPr/>
    </dgm:pt>
    <dgm:pt modelId="{807D20D5-D4E3-46C6-A4C6-A4DE42617CB1}" type="pres">
      <dgm:prSet presAssocID="{6137B93D-7502-4B01-A627-95C53E327691}" presName="imagNode" presStyleLbl="fgImgPlace1" presStyleIdx="2" presStyleCnt="3"/>
      <dgm:spPr/>
    </dgm:pt>
  </dgm:ptLst>
  <dgm:cxnLst>
    <dgm:cxn modelId="{5B128308-4B16-4E11-86A3-561032709C8F}" srcId="{08696920-32BE-46D7-80A7-50682C46997B}" destId="{C016CA5C-31E2-4395-AE5B-BC1930E40F9C}" srcOrd="1" destOrd="0" parTransId="{F897D11C-C4A4-4AC8-A8DA-E8893BBF6F7C}" sibTransId="{2910FF03-9158-499E-A875-DEC1E0C45B91}"/>
    <dgm:cxn modelId="{C0C5B82A-56A6-46D5-82D8-D8BEC3CEA8DF}" type="presOf" srcId="{DDDFC748-2618-48BA-B8A6-3EC7EBDF6130}" destId="{6574C88A-4370-45FE-B045-B2F8E662DF36}" srcOrd="0" destOrd="0" presId="urn:microsoft.com/office/officeart/2005/8/layout/pList2"/>
    <dgm:cxn modelId="{5FE7CB2E-6BFB-4F82-9F45-608F5DF1F3C7}" type="presOf" srcId="{6137B93D-7502-4B01-A627-95C53E327691}" destId="{9F631481-5AE0-436C-8761-DD70E17689C2}" srcOrd="0" destOrd="0" presId="urn:microsoft.com/office/officeart/2005/8/layout/pList2"/>
    <dgm:cxn modelId="{76B4BB33-CDB3-4F20-A7E9-88687BFE4C5C}" type="presOf" srcId="{86B4D364-D3A0-4F32-9CCA-E2E40DA9A017}" destId="{84242FBA-12A8-4EC5-B50F-3DC3C83D9508}" srcOrd="0" destOrd="0" presId="urn:microsoft.com/office/officeart/2005/8/layout/pList2"/>
    <dgm:cxn modelId="{5849BB39-92E7-43D0-8370-8B7DCEB7B118}" type="presOf" srcId="{08696920-32BE-46D7-80A7-50682C46997B}" destId="{183A31FB-9472-46DA-8A37-57955C054699}" srcOrd="0" destOrd="0" presId="urn:microsoft.com/office/officeart/2005/8/layout/pList2"/>
    <dgm:cxn modelId="{4BC9719D-96A6-4690-919B-E10F7B1BED91}" srcId="{08696920-32BE-46D7-80A7-50682C46997B}" destId="{DDDFC748-2618-48BA-B8A6-3EC7EBDF6130}" srcOrd="0" destOrd="0" parTransId="{54447A6F-DCE5-4214-B801-D2C930E699BD}" sibTransId="{86B4D364-D3A0-4F32-9CCA-E2E40DA9A017}"/>
    <dgm:cxn modelId="{D06D26AA-0541-4706-9CC6-5DCE3EFA59E2}" srcId="{08696920-32BE-46D7-80A7-50682C46997B}" destId="{6137B93D-7502-4B01-A627-95C53E327691}" srcOrd="2" destOrd="0" parTransId="{0567CB12-4CAB-4EF9-8DB0-B2CB60BFDE66}" sibTransId="{9564B70A-562B-421B-A9A2-F0DA45A888BE}"/>
    <dgm:cxn modelId="{AC4FD3D6-BA1D-4D68-BE86-659EF7C16170}" type="presOf" srcId="{2910FF03-9158-499E-A875-DEC1E0C45B91}" destId="{8D44B719-9299-43C6-8F52-1719A3CDB149}" srcOrd="0" destOrd="0" presId="urn:microsoft.com/office/officeart/2005/8/layout/pList2"/>
    <dgm:cxn modelId="{D49C0AD9-0041-4392-BEB9-873B45ED260B}" type="presOf" srcId="{C016CA5C-31E2-4395-AE5B-BC1930E40F9C}" destId="{A2FAE1BC-6E3A-4A9E-8F63-93CCD177C806}" srcOrd="0" destOrd="0" presId="urn:microsoft.com/office/officeart/2005/8/layout/pList2"/>
    <dgm:cxn modelId="{8F082C9C-E86D-41CB-B379-0A568126A20A}" type="presParOf" srcId="{183A31FB-9472-46DA-8A37-57955C054699}" destId="{84EAA5A3-23B4-4521-AE1C-4FAFC0600F72}" srcOrd="0" destOrd="0" presId="urn:microsoft.com/office/officeart/2005/8/layout/pList2"/>
    <dgm:cxn modelId="{2DC19CFA-EF04-4800-9F93-CCB584616492}" type="presParOf" srcId="{183A31FB-9472-46DA-8A37-57955C054699}" destId="{3924788B-3447-48EA-9F1D-DE891B6C92A1}" srcOrd="1" destOrd="0" presId="urn:microsoft.com/office/officeart/2005/8/layout/pList2"/>
    <dgm:cxn modelId="{A14200C4-1C48-4BC5-ABE0-9C67C6C8FC0D}" type="presParOf" srcId="{3924788B-3447-48EA-9F1D-DE891B6C92A1}" destId="{8A2C9782-77CB-4744-B9BC-894027985B34}" srcOrd="0" destOrd="0" presId="urn:microsoft.com/office/officeart/2005/8/layout/pList2"/>
    <dgm:cxn modelId="{E15C8484-E268-4EE2-AC96-0FA5B17F8C1B}" type="presParOf" srcId="{8A2C9782-77CB-4744-B9BC-894027985B34}" destId="{6574C88A-4370-45FE-B045-B2F8E662DF36}" srcOrd="0" destOrd="0" presId="urn:microsoft.com/office/officeart/2005/8/layout/pList2"/>
    <dgm:cxn modelId="{CC7B803B-CD0F-4A39-AEB9-8F55BEB5A531}" type="presParOf" srcId="{8A2C9782-77CB-4744-B9BC-894027985B34}" destId="{A230D9F5-A914-44C9-B843-6189650F078F}" srcOrd="1" destOrd="0" presId="urn:microsoft.com/office/officeart/2005/8/layout/pList2"/>
    <dgm:cxn modelId="{16209B7B-1CFF-4DC5-AECC-C884E1CECC5B}" type="presParOf" srcId="{8A2C9782-77CB-4744-B9BC-894027985B34}" destId="{FED9FBA0-E890-4509-974B-A6CDF2EED6A5}" srcOrd="2" destOrd="0" presId="urn:microsoft.com/office/officeart/2005/8/layout/pList2"/>
    <dgm:cxn modelId="{9FEB54E9-B0CB-4F01-B2E8-4B95C04D799C}" type="presParOf" srcId="{3924788B-3447-48EA-9F1D-DE891B6C92A1}" destId="{84242FBA-12A8-4EC5-B50F-3DC3C83D9508}" srcOrd="1" destOrd="0" presId="urn:microsoft.com/office/officeart/2005/8/layout/pList2"/>
    <dgm:cxn modelId="{3608BD98-85D5-4407-9684-A635B3A78886}" type="presParOf" srcId="{3924788B-3447-48EA-9F1D-DE891B6C92A1}" destId="{E312645D-5160-47E0-BB3A-69E9FE61B899}" srcOrd="2" destOrd="0" presId="urn:microsoft.com/office/officeart/2005/8/layout/pList2"/>
    <dgm:cxn modelId="{7155338A-0230-41D4-9CEC-35CE3A8D934B}" type="presParOf" srcId="{E312645D-5160-47E0-BB3A-69E9FE61B899}" destId="{A2FAE1BC-6E3A-4A9E-8F63-93CCD177C806}" srcOrd="0" destOrd="0" presId="urn:microsoft.com/office/officeart/2005/8/layout/pList2"/>
    <dgm:cxn modelId="{8D7AD280-D9A4-45F1-B2D7-AE1E5D854D73}" type="presParOf" srcId="{E312645D-5160-47E0-BB3A-69E9FE61B899}" destId="{3E70942B-11B2-4EEC-8969-F90C9B123011}" srcOrd="1" destOrd="0" presId="urn:microsoft.com/office/officeart/2005/8/layout/pList2"/>
    <dgm:cxn modelId="{E0BC2A02-877E-4433-880F-0C9D6983B38E}" type="presParOf" srcId="{E312645D-5160-47E0-BB3A-69E9FE61B899}" destId="{BCF26FA0-C744-47AA-94BB-C55135C64E15}" srcOrd="2" destOrd="0" presId="urn:microsoft.com/office/officeart/2005/8/layout/pList2"/>
    <dgm:cxn modelId="{A97EA2AF-186F-4F16-A8ED-233166DC4335}" type="presParOf" srcId="{3924788B-3447-48EA-9F1D-DE891B6C92A1}" destId="{8D44B719-9299-43C6-8F52-1719A3CDB149}" srcOrd="3" destOrd="0" presId="urn:microsoft.com/office/officeart/2005/8/layout/pList2"/>
    <dgm:cxn modelId="{D942340F-B24C-4123-B373-47EB18DCB587}" type="presParOf" srcId="{3924788B-3447-48EA-9F1D-DE891B6C92A1}" destId="{7A7B7153-A71B-4ED0-8F76-F448E048D788}" srcOrd="4" destOrd="0" presId="urn:microsoft.com/office/officeart/2005/8/layout/pList2"/>
    <dgm:cxn modelId="{4B8625C6-0F53-468C-9611-DA6F9C483EB8}" type="presParOf" srcId="{7A7B7153-A71B-4ED0-8F76-F448E048D788}" destId="{9F631481-5AE0-436C-8761-DD70E17689C2}" srcOrd="0" destOrd="0" presId="urn:microsoft.com/office/officeart/2005/8/layout/pList2"/>
    <dgm:cxn modelId="{3A2D9C7A-28DF-4B0C-9C2A-73BCCD55B3AE}" type="presParOf" srcId="{7A7B7153-A71B-4ED0-8F76-F448E048D788}" destId="{3C4EBA6D-F0E1-4D92-B564-2BCC2B54AE0B}" srcOrd="1" destOrd="0" presId="urn:microsoft.com/office/officeart/2005/8/layout/pList2"/>
    <dgm:cxn modelId="{AE00EA6E-060D-4C88-BF42-4371D152A8D7}" type="presParOf" srcId="{7A7B7153-A71B-4ED0-8F76-F448E048D788}" destId="{807D20D5-D4E3-46C6-A4C6-A4DE42617CB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0D003-AF93-43A5-BFAE-EAD49DCA14FC}" type="doc">
      <dgm:prSet loTypeId="urn:microsoft.com/office/officeart/2005/8/layout/hList7" loCatId="list" qsTypeId="urn:microsoft.com/office/officeart/2005/8/quickstyle/simple1" qsCatId="simple" csTypeId="urn:microsoft.com/office/officeart/2005/8/colors/accent2_1" csCatId="accent2" phldr="1"/>
      <dgm:spPr/>
    </dgm:pt>
    <dgm:pt modelId="{343AE9AC-879E-4E60-9904-A313C12F4F46}">
      <dgm:prSet phldrT="[Text]"/>
      <dgm:spPr/>
      <dgm:t>
        <a:bodyPr/>
        <a:lstStyle/>
        <a:p>
          <a:endParaRPr lang="en-GB" dirty="0"/>
        </a:p>
      </dgm:t>
    </dgm:pt>
    <dgm:pt modelId="{8F68EF5B-BB51-47F4-9FAC-EAAB19C62284}" type="parTrans" cxnId="{CA7CAA7A-CDAB-40D7-9FEA-3A9BFF0ED220}">
      <dgm:prSet/>
      <dgm:spPr/>
      <dgm:t>
        <a:bodyPr/>
        <a:lstStyle/>
        <a:p>
          <a:endParaRPr lang="en-GB"/>
        </a:p>
      </dgm:t>
    </dgm:pt>
    <dgm:pt modelId="{38D0895F-43C6-49A6-8772-27E2DEA1C8BA}" type="sibTrans" cxnId="{CA7CAA7A-CDAB-40D7-9FEA-3A9BFF0ED220}">
      <dgm:prSet/>
      <dgm:spPr/>
      <dgm:t>
        <a:bodyPr/>
        <a:lstStyle/>
        <a:p>
          <a:endParaRPr lang="en-GB"/>
        </a:p>
      </dgm:t>
    </dgm:pt>
    <dgm:pt modelId="{DC292EA8-99A8-4AA0-AA67-28333BEA0CFE}">
      <dgm:prSet phldrT="[Text]"/>
      <dgm:spPr/>
      <dgm:t>
        <a:bodyPr/>
        <a:lstStyle/>
        <a:p>
          <a:endParaRPr lang="en-GB" dirty="0"/>
        </a:p>
      </dgm:t>
    </dgm:pt>
    <dgm:pt modelId="{A37832B9-55AC-45C5-9CA5-7161AB789F6F}" type="parTrans" cxnId="{C9659766-4F42-4FBD-8228-F5B5B755EED0}">
      <dgm:prSet/>
      <dgm:spPr/>
      <dgm:t>
        <a:bodyPr/>
        <a:lstStyle/>
        <a:p>
          <a:endParaRPr lang="en-GB"/>
        </a:p>
      </dgm:t>
    </dgm:pt>
    <dgm:pt modelId="{24D2B722-3D3D-4A79-A49B-9A1935862FAD}" type="sibTrans" cxnId="{C9659766-4F42-4FBD-8228-F5B5B755EED0}">
      <dgm:prSet/>
      <dgm:spPr/>
      <dgm:t>
        <a:bodyPr/>
        <a:lstStyle/>
        <a:p>
          <a:endParaRPr lang="en-GB"/>
        </a:p>
      </dgm:t>
    </dgm:pt>
    <dgm:pt modelId="{C3FE448B-FA91-4687-9449-A93067BA1D17}">
      <dgm:prSet phldrT="[Text]"/>
      <dgm:spPr/>
      <dgm:t>
        <a:bodyPr/>
        <a:lstStyle/>
        <a:p>
          <a:endParaRPr lang="en-GB" dirty="0"/>
        </a:p>
      </dgm:t>
    </dgm:pt>
    <dgm:pt modelId="{A45BCFAE-2C44-4DBB-92A7-F422AD419AFF}" type="parTrans" cxnId="{6D28F4B7-4357-4E2D-8E97-4AABD8CD584E}">
      <dgm:prSet/>
      <dgm:spPr/>
      <dgm:t>
        <a:bodyPr/>
        <a:lstStyle/>
        <a:p>
          <a:endParaRPr lang="en-GB"/>
        </a:p>
      </dgm:t>
    </dgm:pt>
    <dgm:pt modelId="{FB64BD56-3E19-4A39-87B5-1FBD573B64B9}" type="sibTrans" cxnId="{6D28F4B7-4357-4E2D-8E97-4AABD8CD584E}">
      <dgm:prSet/>
      <dgm:spPr/>
      <dgm:t>
        <a:bodyPr/>
        <a:lstStyle/>
        <a:p>
          <a:endParaRPr lang="en-GB"/>
        </a:p>
      </dgm:t>
    </dgm:pt>
    <dgm:pt modelId="{25558DAE-11F5-4773-97F9-7880A9D4CEAB}" type="pres">
      <dgm:prSet presAssocID="{7880D003-AF93-43A5-BFAE-EAD49DCA14FC}" presName="Name0" presStyleCnt="0">
        <dgm:presLayoutVars>
          <dgm:dir/>
          <dgm:resizeHandles val="exact"/>
        </dgm:presLayoutVars>
      </dgm:prSet>
      <dgm:spPr/>
    </dgm:pt>
    <dgm:pt modelId="{4729FABD-741D-443F-97DB-40B40CE60311}" type="pres">
      <dgm:prSet presAssocID="{7880D003-AF93-43A5-BFAE-EAD49DCA14FC}" presName="fgShape" presStyleLbl="fgShp" presStyleIdx="0" presStyleCnt="1" custLinFactNeighborX="914" custLinFactNeighborY="30406"/>
      <dgm:spPr/>
    </dgm:pt>
    <dgm:pt modelId="{38223BC1-41A2-4137-B6F6-8A121F6EF0F8}" type="pres">
      <dgm:prSet presAssocID="{7880D003-AF93-43A5-BFAE-EAD49DCA14FC}" presName="linComp" presStyleCnt="0"/>
      <dgm:spPr/>
    </dgm:pt>
    <dgm:pt modelId="{B69B0ACF-D93E-42EF-8FD7-9240DC1B3FCD}" type="pres">
      <dgm:prSet presAssocID="{343AE9AC-879E-4E60-9904-A313C12F4F46}" presName="compNode" presStyleCnt="0"/>
      <dgm:spPr/>
    </dgm:pt>
    <dgm:pt modelId="{4E428F3C-A13A-4000-9F15-277A374933BC}" type="pres">
      <dgm:prSet presAssocID="{343AE9AC-879E-4E60-9904-A313C12F4F46}" presName="bkgdShape" presStyleLbl="node1" presStyleIdx="0" presStyleCnt="3" custLinFactNeighborX="2933" custLinFactNeighborY="-519"/>
      <dgm:spPr/>
    </dgm:pt>
    <dgm:pt modelId="{6F23119C-1E28-4AE5-98CF-A799C3703502}" type="pres">
      <dgm:prSet presAssocID="{343AE9AC-879E-4E60-9904-A313C12F4F46}" presName="nodeTx" presStyleLbl="node1" presStyleIdx="0" presStyleCnt="3">
        <dgm:presLayoutVars>
          <dgm:bulletEnabled val="1"/>
        </dgm:presLayoutVars>
      </dgm:prSet>
      <dgm:spPr/>
    </dgm:pt>
    <dgm:pt modelId="{A8628638-6055-45C0-BB9B-AAC9C11F3F2B}" type="pres">
      <dgm:prSet presAssocID="{343AE9AC-879E-4E60-9904-A313C12F4F46}" presName="invisiNode" presStyleLbl="node1" presStyleIdx="0" presStyleCnt="3"/>
      <dgm:spPr/>
    </dgm:pt>
    <dgm:pt modelId="{CDBFE620-83DE-4942-AD62-DA7A6BD2489D}" type="pres">
      <dgm:prSet presAssocID="{343AE9AC-879E-4E60-9904-A313C12F4F46}" presName="imagNode" presStyleLbl="fgImgPlace1" presStyleIdx="0" presStyleCnt="3" custLinFactNeighborX="1384" custLinFactNeighborY="-10962"/>
      <dgm:spPr/>
    </dgm:pt>
    <dgm:pt modelId="{04712DF7-3874-4FBC-8ADE-F38F4C0AAAF2}" type="pres">
      <dgm:prSet presAssocID="{38D0895F-43C6-49A6-8772-27E2DEA1C8BA}" presName="sibTrans" presStyleLbl="sibTrans2D1" presStyleIdx="0" presStyleCnt="0"/>
      <dgm:spPr/>
    </dgm:pt>
    <dgm:pt modelId="{224E3DC8-8150-4F0D-8FAC-459A52CC2CDE}" type="pres">
      <dgm:prSet presAssocID="{DC292EA8-99A8-4AA0-AA67-28333BEA0CFE}" presName="compNode" presStyleCnt="0"/>
      <dgm:spPr/>
    </dgm:pt>
    <dgm:pt modelId="{90B0C160-BDFC-46A9-AA2B-29A744B3D274}" type="pres">
      <dgm:prSet presAssocID="{DC292EA8-99A8-4AA0-AA67-28333BEA0CFE}" presName="bkgdShape" presStyleLbl="node1" presStyleIdx="1" presStyleCnt="3" custLinFactNeighborX="1386" custLinFactNeighborY="-347"/>
      <dgm:spPr/>
    </dgm:pt>
    <dgm:pt modelId="{4775F8A8-0F96-4630-9F2F-6AD48DA128C5}" type="pres">
      <dgm:prSet presAssocID="{DC292EA8-99A8-4AA0-AA67-28333BEA0CFE}" presName="nodeTx" presStyleLbl="node1" presStyleIdx="1" presStyleCnt="3">
        <dgm:presLayoutVars>
          <dgm:bulletEnabled val="1"/>
        </dgm:presLayoutVars>
      </dgm:prSet>
      <dgm:spPr/>
    </dgm:pt>
    <dgm:pt modelId="{C09E0AF1-A1B3-44A9-8A17-F9746C73AE56}" type="pres">
      <dgm:prSet presAssocID="{DC292EA8-99A8-4AA0-AA67-28333BEA0CFE}" presName="invisiNode" presStyleLbl="node1" presStyleIdx="1" presStyleCnt="3"/>
      <dgm:spPr/>
    </dgm:pt>
    <dgm:pt modelId="{9EFFEC71-C627-40CE-8064-474FD261F800}" type="pres">
      <dgm:prSet presAssocID="{DC292EA8-99A8-4AA0-AA67-28333BEA0CFE}" presName="imagNode" presStyleLbl="fgImgPlace1" presStyleIdx="1" presStyleCnt="3" custLinFactNeighborX="3565" custLinFactNeighborY="-12837"/>
      <dgm:spPr/>
    </dgm:pt>
    <dgm:pt modelId="{BE124A26-099C-4F8B-B593-08A61BE56B3A}" type="pres">
      <dgm:prSet presAssocID="{24D2B722-3D3D-4A79-A49B-9A1935862FAD}" presName="sibTrans" presStyleLbl="sibTrans2D1" presStyleIdx="0" presStyleCnt="0"/>
      <dgm:spPr/>
    </dgm:pt>
    <dgm:pt modelId="{CF2D33F3-D052-49DD-B566-4D41F69AFA0C}" type="pres">
      <dgm:prSet presAssocID="{C3FE448B-FA91-4687-9449-A93067BA1D17}" presName="compNode" presStyleCnt="0"/>
      <dgm:spPr/>
    </dgm:pt>
    <dgm:pt modelId="{BAABC423-6076-444C-B080-7F04357B0267}" type="pres">
      <dgm:prSet presAssocID="{C3FE448B-FA91-4687-9449-A93067BA1D17}" presName="bkgdShape" presStyleLbl="node1" presStyleIdx="2" presStyleCnt="3" custLinFactNeighborX="11599" custLinFactNeighborY="460"/>
      <dgm:spPr/>
    </dgm:pt>
    <dgm:pt modelId="{2C591057-2B33-4E40-B069-58EF3F4DD858}" type="pres">
      <dgm:prSet presAssocID="{C3FE448B-FA91-4687-9449-A93067BA1D17}" presName="nodeTx" presStyleLbl="node1" presStyleIdx="2" presStyleCnt="3">
        <dgm:presLayoutVars>
          <dgm:bulletEnabled val="1"/>
        </dgm:presLayoutVars>
      </dgm:prSet>
      <dgm:spPr/>
    </dgm:pt>
    <dgm:pt modelId="{69705BFC-96E5-483F-A11F-F99E5DF92E34}" type="pres">
      <dgm:prSet presAssocID="{C3FE448B-FA91-4687-9449-A93067BA1D17}" presName="invisiNode" presStyleLbl="node1" presStyleIdx="2" presStyleCnt="3"/>
      <dgm:spPr/>
    </dgm:pt>
    <dgm:pt modelId="{77FA2053-65C6-4A4A-954E-1EF965D1AF2C}" type="pres">
      <dgm:prSet presAssocID="{C3FE448B-FA91-4687-9449-A93067BA1D17}" presName="imagNode" presStyleLbl="fgImgPlace1" presStyleIdx="2" presStyleCnt="3" custLinFactNeighborX="2032" custLinFactNeighborY="-9826"/>
      <dgm:spPr/>
    </dgm:pt>
  </dgm:ptLst>
  <dgm:cxnLst>
    <dgm:cxn modelId="{E02B740E-BF0D-485D-B226-5F90B51FC7F5}" type="presOf" srcId="{38D0895F-43C6-49A6-8772-27E2DEA1C8BA}" destId="{04712DF7-3874-4FBC-8ADE-F38F4C0AAAF2}" srcOrd="0" destOrd="0" presId="urn:microsoft.com/office/officeart/2005/8/layout/hList7"/>
    <dgm:cxn modelId="{D84B2631-19E8-409E-9177-59423F086B96}" type="presOf" srcId="{343AE9AC-879E-4E60-9904-A313C12F4F46}" destId="{6F23119C-1E28-4AE5-98CF-A799C3703502}" srcOrd="1" destOrd="0" presId="urn:microsoft.com/office/officeart/2005/8/layout/hList7"/>
    <dgm:cxn modelId="{3F5FDC31-FC43-404E-9C36-8822661F38E1}" type="presOf" srcId="{C3FE448B-FA91-4687-9449-A93067BA1D17}" destId="{2C591057-2B33-4E40-B069-58EF3F4DD858}" srcOrd="1" destOrd="0" presId="urn:microsoft.com/office/officeart/2005/8/layout/hList7"/>
    <dgm:cxn modelId="{2D081E33-0815-4537-B561-6F09C0BC820C}" type="presOf" srcId="{343AE9AC-879E-4E60-9904-A313C12F4F46}" destId="{4E428F3C-A13A-4000-9F15-277A374933BC}" srcOrd="0" destOrd="0" presId="urn:microsoft.com/office/officeart/2005/8/layout/hList7"/>
    <dgm:cxn modelId="{C9659766-4F42-4FBD-8228-F5B5B755EED0}" srcId="{7880D003-AF93-43A5-BFAE-EAD49DCA14FC}" destId="{DC292EA8-99A8-4AA0-AA67-28333BEA0CFE}" srcOrd="1" destOrd="0" parTransId="{A37832B9-55AC-45C5-9CA5-7161AB789F6F}" sibTransId="{24D2B722-3D3D-4A79-A49B-9A1935862FAD}"/>
    <dgm:cxn modelId="{78E64648-F234-45FE-835A-B95F76EB7AC8}" type="presOf" srcId="{C3FE448B-FA91-4687-9449-A93067BA1D17}" destId="{BAABC423-6076-444C-B080-7F04357B0267}" srcOrd="0" destOrd="0" presId="urn:microsoft.com/office/officeart/2005/8/layout/hList7"/>
    <dgm:cxn modelId="{56640F73-5376-4F1F-BDFF-00802A23C820}" type="presOf" srcId="{7880D003-AF93-43A5-BFAE-EAD49DCA14FC}" destId="{25558DAE-11F5-4773-97F9-7880A9D4CEAB}" srcOrd="0" destOrd="0" presId="urn:microsoft.com/office/officeart/2005/8/layout/hList7"/>
    <dgm:cxn modelId="{CA7CAA7A-CDAB-40D7-9FEA-3A9BFF0ED220}" srcId="{7880D003-AF93-43A5-BFAE-EAD49DCA14FC}" destId="{343AE9AC-879E-4E60-9904-A313C12F4F46}" srcOrd="0" destOrd="0" parTransId="{8F68EF5B-BB51-47F4-9FAC-EAAB19C62284}" sibTransId="{38D0895F-43C6-49A6-8772-27E2DEA1C8BA}"/>
    <dgm:cxn modelId="{CA3E4D90-535A-4A29-9BCF-38247BAC0051}" type="presOf" srcId="{DC292EA8-99A8-4AA0-AA67-28333BEA0CFE}" destId="{90B0C160-BDFC-46A9-AA2B-29A744B3D274}" srcOrd="0" destOrd="0" presId="urn:microsoft.com/office/officeart/2005/8/layout/hList7"/>
    <dgm:cxn modelId="{2C3DB6B1-82F5-4273-8E75-0F3F672C13D4}" type="presOf" srcId="{24D2B722-3D3D-4A79-A49B-9A1935862FAD}" destId="{BE124A26-099C-4F8B-B593-08A61BE56B3A}" srcOrd="0" destOrd="0" presId="urn:microsoft.com/office/officeart/2005/8/layout/hList7"/>
    <dgm:cxn modelId="{6D28F4B7-4357-4E2D-8E97-4AABD8CD584E}" srcId="{7880D003-AF93-43A5-BFAE-EAD49DCA14FC}" destId="{C3FE448B-FA91-4687-9449-A93067BA1D17}" srcOrd="2" destOrd="0" parTransId="{A45BCFAE-2C44-4DBB-92A7-F422AD419AFF}" sibTransId="{FB64BD56-3E19-4A39-87B5-1FBD573B64B9}"/>
    <dgm:cxn modelId="{C6BAB7F1-D094-49E8-A015-728B15B8B269}" type="presOf" srcId="{DC292EA8-99A8-4AA0-AA67-28333BEA0CFE}" destId="{4775F8A8-0F96-4630-9F2F-6AD48DA128C5}" srcOrd="1" destOrd="0" presId="urn:microsoft.com/office/officeart/2005/8/layout/hList7"/>
    <dgm:cxn modelId="{4EF7D5F1-4A1D-43FE-B65B-92AD85E7358B}" type="presParOf" srcId="{25558DAE-11F5-4773-97F9-7880A9D4CEAB}" destId="{4729FABD-741D-443F-97DB-40B40CE60311}" srcOrd="0" destOrd="0" presId="urn:microsoft.com/office/officeart/2005/8/layout/hList7"/>
    <dgm:cxn modelId="{97F3649C-1D91-4FFA-8AEB-C704A75140FE}" type="presParOf" srcId="{25558DAE-11F5-4773-97F9-7880A9D4CEAB}" destId="{38223BC1-41A2-4137-B6F6-8A121F6EF0F8}" srcOrd="1" destOrd="0" presId="urn:microsoft.com/office/officeart/2005/8/layout/hList7"/>
    <dgm:cxn modelId="{BC871177-EB45-4111-986E-C24DB6573C31}" type="presParOf" srcId="{38223BC1-41A2-4137-B6F6-8A121F6EF0F8}" destId="{B69B0ACF-D93E-42EF-8FD7-9240DC1B3FCD}" srcOrd="0" destOrd="0" presId="urn:microsoft.com/office/officeart/2005/8/layout/hList7"/>
    <dgm:cxn modelId="{58C3F5C9-9ABE-42FF-AF4A-0C09085D6BD5}" type="presParOf" srcId="{B69B0ACF-D93E-42EF-8FD7-9240DC1B3FCD}" destId="{4E428F3C-A13A-4000-9F15-277A374933BC}" srcOrd="0" destOrd="0" presId="urn:microsoft.com/office/officeart/2005/8/layout/hList7"/>
    <dgm:cxn modelId="{75A678FB-AA45-47CC-A7EE-89610D966A36}" type="presParOf" srcId="{B69B0ACF-D93E-42EF-8FD7-9240DC1B3FCD}" destId="{6F23119C-1E28-4AE5-98CF-A799C3703502}" srcOrd="1" destOrd="0" presId="urn:microsoft.com/office/officeart/2005/8/layout/hList7"/>
    <dgm:cxn modelId="{C12A3742-BB1E-4209-8AB8-D61EE313274F}" type="presParOf" srcId="{B69B0ACF-D93E-42EF-8FD7-9240DC1B3FCD}" destId="{A8628638-6055-45C0-BB9B-AAC9C11F3F2B}" srcOrd="2" destOrd="0" presId="urn:microsoft.com/office/officeart/2005/8/layout/hList7"/>
    <dgm:cxn modelId="{7439E03C-9547-42C7-A29C-3BE82ABB5F67}" type="presParOf" srcId="{B69B0ACF-D93E-42EF-8FD7-9240DC1B3FCD}" destId="{CDBFE620-83DE-4942-AD62-DA7A6BD2489D}" srcOrd="3" destOrd="0" presId="urn:microsoft.com/office/officeart/2005/8/layout/hList7"/>
    <dgm:cxn modelId="{C1A53223-744F-4D3A-8FF1-822324E19687}" type="presParOf" srcId="{38223BC1-41A2-4137-B6F6-8A121F6EF0F8}" destId="{04712DF7-3874-4FBC-8ADE-F38F4C0AAAF2}" srcOrd="1" destOrd="0" presId="urn:microsoft.com/office/officeart/2005/8/layout/hList7"/>
    <dgm:cxn modelId="{81866267-683C-44A8-BCFE-50493516A6EC}" type="presParOf" srcId="{38223BC1-41A2-4137-B6F6-8A121F6EF0F8}" destId="{224E3DC8-8150-4F0D-8FAC-459A52CC2CDE}" srcOrd="2" destOrd="0" presId="urn:microsoft.com/office/officeart/2005/8/layout/hList7"/>
    <dgm:cxn modelId="{75CE4D8D-5613-432B-A356-04228816D08E}" type="presParOf" srcId="{224E3DC8-8150-4F0D-8FAC-459A52CC2CDE}" destId="{90B0C160-BDFC-46A9-AA2B-29A744B3D274}" srcOrd="0" destOrd="0" presId="urn:microsoft.com/office/officeart/2005/8/layout/hList7"/>
    <dgm:cxn modelId="{F63EDB1D-040F-4ED1-B4D0-6A62E2D309C7}" type="presParOf" srcId="{224E3DC8-8150-4F0D-8FAC-459A52CC2CDE}" destId="{4775F8A8-0F96-4630-9F2F-6AD48DA128C5}" srcOrd="1" destOrd="0" presId="urn:microsoft.com/office/officeart/2005/8/layout/hList7"/>
    <dgm:cxn modelId="{54AD3AA8-BF78-414C-B2B5-CF2AB555570E}" type="presParOf" srcId="{224E3DC8-8150-4F0D-8FAC-459A52CC2CDE}" destId="{C09E0AF1-A1B3-44A9-8A17-F9746C73AE56}" srcOrd="2" destOrd="0" presId="urn:microsoft.com/office/officeart/2005/8/layout/hList7"/>
    <dgm:cxn modelId="{A69AF5D2-6D08-40D3-8490-7ADCA43BB96A}" type="presParOf" srcId="{224E3DC8-8150-4F0D-8FAC-459A52CC2CDE}" destId="{9EFFEC71-C627-40CE-8064-474FD261F800}" srcOrd="3" destOrd="0" presId="urn:microsoft.com/office/officeart/2005/8/layout/hList7"/>
    <dgm:cxn modelId="{412D235A-4030-4133-8AF0-73D4C18B1B16}" type="presParOf" srcId="{38223BC1-41A2-4137-B6F6-8A121F6EF0F8}" destId="{BE124A26-099C-4F8B-B593-08A61BE56B3A}" srcOrd="3" destOrd="0" presId="urn:microsoft.com/office/officeart/2005/8/layout/hList7"/>
    <dgm:cxn modelId="{A14EDDF6-5A88-493E-AA30-9830D541E3F6}" type="presParOf" srcId="{38223BC1-41A2-4137-B6F6-8A121F6EF0F8}" destId="{CF2D33F3-D052-49DD-B566-4D41F69AFA0C}" srcOrd="4" destOrd="0" presId="urn:microsoft.com/office/officeart/2005/8/layout/hList7"/>
    <dgm:cxn modelId="{0A01CF44-E183-4DEE-9CD6-FF1E504B2000}" type="presParOf" srcId="{CF2D33F3-D052-49DD-B566-4D41F69AFA0C}" destId="{BAABC423-6076-444C-B080-7F04357B0267}" srcOrd="0" destOrd="0" presId="urn:microsoft.com/office/officeart/2005/8/layout/hList7"/>
    <dgm:cxn modelId="{C077B44A-5AA9-4793-AA00-937B1DD4CF4D}" type="presParOf" srcId="{CF2D33F3-D052-49DD-B566-4D41F69AFA0C}" destId="{2C591057-2B33-4E40-B069-58EF3F4DD858}" srcOrd="1" destOrd="0" presId="urn:microsoft.com/office/officeart/2005/8/layout/hList7"/>
    <dgm:cxn modelId="{BA697686-94A9-45A3-B722-15B33B609315}" type="presParOf" srcId="{CF2D33F3-D052-49DD-B566-4D41F69AFA0C}" destId="{69705BFC-96E5-483F-A11F-F99E5DF92E34}" srcOrd="2" destOrd="0" presId="urn:microsoft.com/office/officeart/2005/8/layout/hList7"/>
    <dgm:cxn modelId="{918CC992-FFF0-4B03-96DE-F978E7DACD61}" type="presParOf" srcId="{CF2D33F3-D052-49DD-B566-4D41F69AFA0C}" destId="{77FA2053-65C6-4A4A-954E-1EF965D1AF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0D003-AF93-43A5-BFAE-EAD49DCA14FC}" type="doc">
      <dgm:prSet loTypeId="urn:microsoft.com/office/officeart/2005/8/layout/hList7" loCatId="list" qsTypeId="urn:microsoft.com/office/officeart/2005/8/quickstyle/simple1" qsCatId="simple" csTypeId="urn:microsoft.com/office/officeart/2005/8/colors/accent2_1" csCatId="accent2" phldr="1"/>
      <dgm:spPr/>
    </dgm:pt>
    <dgm:pt modelId="{343AE9AC-879E-4E60-9904-A313C12F4F46}">
      <dgm:prSet phldrT="[Text]"/>
      <dgm:spPr/>
      <dgm:t>
        <a:bodyPr/>
        <a:lstStyle/>
        <a:p>
          <a:endParaRPr lang="en-GB" dirty="0"/>
        </a:p>
      </dgm:t>
    </dgm:pt>
    <dgm:pt modelId="{8F68EF5B-BB51-47F4-9FAC-EAAB19C62284}" type="parTrans" cxnId="{CA7CAA7A-CDAB-40D7-9FEA-3A9BFF0ED220}">
      <dgm:prSet/>
      <dgm:spPr/>
      <dgm:t>
        <a:bodyPr/>
        <a:lstStyle/>
        <a:p>
          <a:endParaRPr lang="en-GB"/>
        </a:p>
      </dgm:t>
    </dgm:pt>
    <dgm:pt modelId="{38D0895F-43C6-49A6-8772-27E2DEA1C8BA}" type="sibTrans" cxnId="{CA7CAA7A-CDAB-40D7-9FEA-3A9BFF0ED220}">
      <dgm:prSet/>
      <dgm:spPr/>
      <dgm:t>
        <a:bodyPr/>
        <a:lstStyle/>
        <a:p>
          <a:endParaRPr lang="en-GB"/>
        </a:p>
      </dgm:t>
    </dgm:pt>
    <dgm:pt modelId="{DC292EA8-99A8-4AA0-AA67-28333BEA0CFE}">
      <dgm:prSet phldrT="[Text]"/>
      <dgm:spPr/>
      <dgm:t>
        <a:bodyPr/>
        <a:lstStyle/>
        <a:p>
          <a:endParaRPr lang="en-GB" dirty="0"/>
        </a:p>
      </dgm:t>
    </dgm:pt>
    <dgm:pt modelId="{A37832B9-55AC-45C5-9CA5-7161AB789F6F}" type="parTrans" cxnId="{C9659766-4F42-4FBD-8228-F5B5B755EED0}">
      <dgm:prSet/>
      <dgm:spPr/>
      <dgm:t>
        <a:bodyPr/>
        <a:lstStyle/>
        <a:p>
          <a:endParaRPr lang="en-GB"/>
        </a:p>
      </dgm:t>
    </dgm:pt>
    <dgm:pt modelId="{24D2B722-3D3D-4A79-A49B-9A1935862FAD}" type="sibTrans" cxnId="{C9659766-4F42-4FBD-8228-F5B5B755EED0}">
      <dgm:prSet/>
      <dgm:spPr/>
      <dgm:t>
        <a:bodyPr/>
        <a:lstStyle/>
        <a:p>
          <a:endParaRPr lang="en-GB"/>
        </a:p>
      </dgm:t>
    </dgm:pt>
    <dgm:pt modelId="{C3FE448B-FA91-4687-9449-A93067BA1D17}">
      <dgm:prSet phldrT="[Text]"/>
      <dgm:spPr/>
      <dgm:t>
        <a:bodyPr/>
        <a:lstStyle/>
        <a:p>
          <a:endParaRPr lang="en-GB" dirty="0"/>
        </a:p>
      </dgm:t>
    </dgm:pt>
    <dgm:pt modelId="{A45BCFAE-2C44-4DBB-92A7-F422AD419AFF}" type="parTrans" cxnId="{6D28F4B7-4357-4E2D-8E97-4AABD8CD584E}">
      <dgm:prSet/>
      <dgm:spPr/>
      <dgm:t>
        <a:bodyPr/>
        <a:lstStyle/>
        <a:p>
          <a:endParaRPr lang="en-GB"/>
        </a:p>
      </dgm:t>
    </dgm:pt>
    <dgm:pt modelId="{FB64BD56-3E19-4A39-87B5-1FBD573B64B9}" type="sibTrans" cxnId="{6D28F4B7-4357-4E2D-8E97-4AABD8CD584E}">
      <dgm:prSet/>
      <dgm:spPr/>
      <dgm:t>
        <a:bodyPr/>
        <a:lstStyle/>
        <a:p>
          <a:endParaRPr lang="en-GB"/>
        </a:p>
      </dgm:t>
    </dgm:pt>
    <dgm:pt modelId="{25558DAE-11F5-4773-97F9-7880A9D4CEAB}" type="pres">
      <dgm:prSet presAssocID="{7880D003-AF93-43A5-BFAE-EAD49DCA14FC}" presName="Name0" presStyleCnt="0">
        <dgm:presLayoutVars>
          <dgm:dir/>
          <dgm:resizeHandles val="exact"/>
        </dgm:presLayoutVars>
      </dgm:prSet>
      <dgm:spPr/>
    </dgm:pt>
    <dgm:pt modelId="{4729FABD-741D-443F-97DB-40B40CE60311}" type="pres">
      <dgm:prSet presAssocID="{7880D003-AF93-43A5-BFAE-EAD49DCA14FC}" presName="fgShape" presStyleLbl="fgShp" presStyleIdx="0" presStyleCnt="1" custLinFactNeighborX="914" custLinFactNeighborY="30406"/>
      <dgm:spPr/>
    </dgm:pt>
    <dgm:pt modelId="{38223BC1-41A2-4137-B6F6-8A121F6EF0F8}" type="pres">
      <dgm:prSet presAssocID="{7880D003-AF93-43A5-BFAE-EAD49DCA14FC}" presName="linComp" presStyleCnt="0"/>
      <dgm:spPr/>
    </dgm:pt>
    <dgm:pt modelId="{B69B0ACF-D93E-42EF-8FD7-9240DC1B3FCD}" type="pres">
      <dgm:prSet presAssocID="{343AE9AC-879E-4E60-9904-A313C12F4F46}" presName="compNode" presStyleCnt="0"/>
      <dgm:spPr/>
    </dgm:pt>
    <dgm:pt modelId="{4E428F3C-A13A-4000-9F15-277A374933BC}" type="pres">
      <dgm:prSet presAssocID="{343AE9AC-879E-4E60-9904-A313C12F4F46}" presName="bkgdShape" presStyleLbl="node1" presStyleIdx="0" presStyleCnt="3" custLinFactNeighborX="2933" custLinFactNeighborY="-519"/>
      <dgm:spPr/>
    </dgm:pt>
    <dgm:pt modelId="{6F23119C-1E28-4AE5-98CF-A799C3703502}" type="pres">
      <dgm:prSet presAssocID="{343AE9AC-879E-4E60-9904-A313C12F4F46}" presName="nodeTx" presStyleLbl="node1" presStyleIdx="0" presStyleCnt="3">
        <dgm:presLayoutVars>
          <dgm:bulletEnabled val="1"/>
        </dgm:presLayoutVars>
      </dgm:prSet>
      <dgm:spPr/>
    </dgm:pt>
    <dgm:pt modelId="{A8628638-6055-45C0-BB9B-AAC9C11F3F2B}" type="pres">
      <dgm:prSet presAssocID="{343AE9AC-879E-4E60-9904-A313C12F4F46}" presName="invisiNode" presStyleLbl="node1" presStyleIdx="0" presStyleCnt="3"/>
      <dgm:spPr/>
    </dgm:pt>
    <dgm:pt modelId="{CDBFE620-83DE-4942-AD62-DA7A6BD2489D}" type="pres">
      <dgm:prSet presAssocID="{343AE9AC-879E-4E60-9904-A313C12F4F46}" presName="imagNode" presStyleLbl="fgImgPlace1" presStyleIdx="0" presStyleCnt="3" custLinFactNeighborX="1384" custLinFactNeighborY="-10962"/>
      <dgm:spPr/>
    </dgm:pt>
    <dgm:pt modelId="{04712DF7-3874-4FBC-8ADE-F38F4C0AAAF2}" type="pres">
      <dgm:prSet presAssocID="{38D0895F-43C6-49A6-8772-27E2DEA1C8BA}" presName="sibTrans" presStyleLbl="sibTrans2D1" presStyleIdx="0" presStyleCnt="0"/>
      <dgm:spPr/>
    </dgm:pt>
    <dgm:pt modelId="{224E3DC8-8150-4F0D-8FAC-459A52CC2CDE}" type="pres">
      <dgm:prSet presAssocID="{DC292EA8-99A8-4AA0-AA67-28333BEA0CFE}" presName="compNode" presStyleCnt="0"/>
      <dgm:spPr/>
    </dgm:pt>
    <dgm:pt modelId="{90B0C160-BDFC-46A9-AA2B-29A744B3D274}" type="pres">
      <dgm:prSet presAssocID="{DC292EA8-99A8-4AA0-AA67-28333BEA0CFE}" presName="bkgdShape" presStyleLbl="node1" presStyleIdx="1" presStyleCnt="3" custLinFactNeighborX="1386" custLinFactNeighborY="-347"/>
      <dgm:spPr/>
    </dgm:pt>
    <dgm:pt modelId="{4775F8A8-0F96-4630-9F2F-6AD48DA128C5}" type="pres">
      <dgm:prSet presAssocID="{DC292EA8-99A8-4AA0-AA67-28333BEA0CFE}" presName="nodeTx" presStyleLbl="node1" presStyleIdx="1" presStyleCnt="3">
        <dgm:presLayoutVars>
          <dgm:bulletEnabled val="1"/>
        </dgm:presLayoutVars>
      </dgm:prSet>
      <dgm:spPr/>
    </dgm:pt>
    <dgm:pt modelId="{C09E0AF1-A1B3-44A9-8A17-F9746C73AE56}" type="pres">
      <dgm:prSet presAssocID="{DC292EA8-99A8-4AA0-AA67-28333BEA0CFE}" presName="invisiNode" presStyleLbl="node1" presStyleIdx="1" presStyleCnt="3"/>
      <dgm:spPr/>
    </dgm:pt>
    <dgm:pt modelId="{9EFFEC71-C627-40CE-8064-474FD261F800}" type="pres">
      <dgm:prSet presAssocID="{DC292EA8-99A8-4AA0-AA67-28333BEA0CFE}" presName="imagNode" presStyleLbl="fgImgPlace1" presStyleIdx="1" presStyleCnt="3" custLinFactNeighborX="3565" custLinFactNeighborY="-12837"/>
      <dgm:spPr/>
    </dgm:pt>
    <dgm:pt modelId="{BE124A26-099C-4F8B-B593-08A61BE56B3A}" type="pres">
      <dgm:prSet presAssocID="{24D2B722-3D3D-4A79-A49B-9A1935862FAD}" presName="sibTrans" presStyleLbl="sibTrans2D1" presStyleIdx="0" presStyleCnt="0"/>
      <dgm:spPr/>
    </dgm:pt>
    <dgm:pt modelId="{CF2D33F3-D052-49DD-B566-4D41F69AFA0C}" type="pres">
      <dgm:prSet presAssocID="{C3FE448B-FA91-4687-9449-A93067BA1D17}" presName="compNode" presStyleCnt="0"/>
      <dgm:spPr/>
    </dgm:pt>
    <dgm:pt modelId="{BAABC423-6076-444C-B080-7F04357B0267}" type="pres">
      <dgm:prSet presAssocID="{C3FE448B-FA91-4687-9449-A93067BA1D17}" presName="bkgdShape" presStyleLbl="node1" presStyleIdx="2" presStyleCnt="3" custLinFactNeighborX="11599" custLinFactNeighborY="460"/>
      <dgm:spPr/>
    </dgm:pt>
    <dgm:pt modelId="{2C591057-2B33-4E40-B069-58EF3F4DD858}" type="pres">
      <dgm:prSet presAssocID="{C3FE448B-FA91-4687-9449-A93067BA1D17}" presName="nodeTx" presStyleLbl="node1" presStyleIdx="2" presStyleCnt="3">
        <dgm:presLayoutVars>
          <dgm:bulletEnabled val="1"/>
        </dgm:presLayoutVars>
      </dgm:prSet>
      <dgm:spPr/>
    </dgm:pt>
    <dgm:pt modelId="{69705BFC-96E5-483F-A11F-F99E5DF92E34}" type="pres">
      <dgm:prSet presAssocID="{C3FE448B-FA91-4687-9449-A93067BA1D17}" presName="invisiNode" presStyleLbl="node1" presStyleIdx="2" presStyleCnt="3"/>
      <dgm:spPr/>
    </dgm:pt>
    <dgm:pt modelId="{77FA2053-65C6-4A4A-954E-1EF965D1AF2C}" type="pres">
      <dgm:prSet presAssocID="{C3FE448B-FA91-4687-9449-A93067BA1D17}" presName="imagNode" presStyleLbl="fgImgPlace1" presStyleIdx="2" presStyleCnt="3" custLinFactNeighborX="2032" custLinFactNeighborY="-9826"/>
      <dgm:spPr/>
    </dgm:pt>
  </dgm:ptLst>
  <dgm:cxnLst>
    <dgm:cxn modelId="{E02B740E-BF0D-485D-B226-5F90B51FC7F5}" type="presOf" srcId="{38D0895F-43C6-49A6-8772-27E2DEA1C8BA}" destId="{04712DF7-3874-4FBC-8ADE-F38F4C0AAAF2}" srcOrd="0" destOrd="0" presId="urn:microsoft.com/office/officeart/2005/8/layout/hList7"/>
    <dgm:cxn modelId="{D84B2631-19E8-409E-9177-59423F086B96}" type="presOf" srcId="{343AE9AC-879E-4E60-9904-A313C12F4F46}" destId="{6F23119C-1E28-4AE5-98CF-A799C3703502}" srcOrd="1" destOrd="0" presId="urn:microsoft.com/office/officeart/2005/8/layout/hList7"/>
    <dgm:cxn modelId="{3F5FDC31-FC43-404E-9C36-8822661F38E1}" type="presOf" srcId="{C3FE448B-FA91-4687-9449-A93067BA1D17}" destId="{2C591057-2B33-4E40-B069-58EF3F4DD858}" srcOrd="1" destOrd="0" presId="urn:microsoft.com/office/officeart/2005/8/layout/hList7"/>
    <dgm:cxn modelId="{2D081E33-0815-4537-B561-6F09C0BC820C}" type="presOf" srcId="{343AE9AC-879E-4E60-9904-A313C12F4F46}" destId="{4E428F3C-A13A-4000-9F15-277A374933BC}" srcOrd="0" destOrd="0" presId="urn:microsoft.com/office/officeart/2005/8/layout/hList7"/>
    <dgm:cxn modelId="{C9659766-4F42-4FBD-8228-F5B5B755EED0}" srcId="{7880D003-AF93-43A5-BFAE-EAD49DCA14FC}" destId="{DC292EA8-99A8-4AA0-AA67-28333BEA0CFE}" srcOrd="1" destOrd="0" parTransId="{A37832B9-55AC-45C5-9CA5-7161AB789F6F}" sibTransId="{24D2B722-3D3D-4A79-A49B-9A1935862FAD}"/>
    <dgm:cxn modelId="{78E64648-F234-45FE-835A-B95F76EB7AC8}" type="presOf" srcId="{C3FE448B-FA91-4687-9449-A93067BA1D17}" destId="{BAABC423-6076-444C-B080-7F04357B0267}" srcOrd="0" destOrd="0" presId="urn:microsoft.com/office/officeart/2005/8/layout/hList7"/>
    <dgm:cxn modelId="{56640F73-5376-4F1F-BDFF-00802A23C820}" type="presOf" srcId="{7880D003-AF93-43A5-BFAE-EAD49DCA14FC}" destId="{25558DAE-11F5-4773-97F9-7880A9D4CEAB}" srcOrd="0" destOrd="0" presId="urn:microsoft.com/office/officeart/2005/8/layout/hList7"/>
    <dgm:cxn modelId="{CA7CAA7A-CDAB-40D7-9FEA-3A9BFF0ED220}" srcId="{7880D003-AF93-43A5-BFAE-EAD49DCA14FC}" destId="{343AE9AC-879E-4E60-9904-A313C12F4F46}" srcOrd="0" destOrd="0" parTransId="{8F68EF5B-BB51-47F4-9FAC-EAAB19C62284}" sibTransId="{38D0895F-43C6-49A6-8772-27E2DEA1C8BA}"/>
    <dgm:cxn modelId="{CA3E4D90-535A-4A29-9BCF-38247BAC0051}" type="presOf" srcId="{DC292EA8-99A8-4AA0-AA67-28333BEA0CFE}" destId="{90B0C160-BDFC-46A9-AA2B-29A744B3D274}" srcOrd="0" destOrd="0" presId="urn:microsoft.com/office/officeart/2005/8/layout/hList7"/>
    <dgm:cxn modelId="{2C3DB6B1-82F5-4273-8E75-0F3F672C13D4}" type="presOf" srcId="{24D2B722-3D3D-4A79-A49B-9A1935862FAD}" destId="{BE124A26-099C-4F8B-B593-08A61BE56B3A}" srcOrd="0" destOrd="0" presId="urn:microsoft.com/office/officeart/2005/8/layout/hList7"/>
    <dgm:cxn modelId="{6D28F4B7-4357-4E2D-8E97-4AABD8CD584E}" srcId="{7880D003-AF93-43A5-BFAE-EAD49DCA14FC}" destId="{C3FE448B-FA91-4687-9449-A93067BA1D17}" srcOrd="2" destOrd="0" parTransId="{A45BCFAE-2C44-4DBB-92A7-F422AD419AFF}" sibTransId="{FB64BD56-3E19-4A39-87B5-1FBD573B64B9}"/>
    <dgm:cxn modelId="{C6BAB7F1-D094-49E8-A015-728B15B8B269}" type="presOf" srcId="{DC292EA8-99A8-4AA0-AA67-28333BEA0CFE}" destId="{4775F8A8-0F96-4630-9F2F-6AD48DA128C5}" srcOrd="1" destOrd="0" presId="urn:microsoft.com/office/officeart/2005/8/layout/hList7"/>
    <dgm:cxn modelId="{4EF7D5F1-4A1D-43FE-B65B-92AD85E7358B}" type="presParOf" srcId="{25558DAE-11F5-4773-97F9-7880A9D4CEAB}" destId="{4729FABD-741D-443F-97DB-40B40CE60311}" srcOrd="0" destOrd="0" presId="urn:microsoft.com/office/officeart/2005/8/layout/hList7"/>
    <dgm:cxn modelId="{97F3649C-1D91-4FFA-8AEB-C704A75140FE}" type="presParOf" srcId="{25558DAE-11F5-4773-97F9-7880A9D4CEAB}" destId="{38223BC1-41A2-4137-B6F6-8A121F6EF0F8}" srcOrd="1" destOrd="0" presId="urn:microsoft.com/office/officeart/2005/8/layout/hList7"/>
    <dgm:cxn modelId="{BC871177-EB45-4111-986E-C24DB6573C31}" type="presParOf" srcId="{38223BC1-41A2-4137-B6F6-8A121F6EF0F8}" destId="{B69B0ACF-D93E-42EF-8FD7-9240DC1B3FCD}" srcOrd="0" destOrd="0" presId="urn:microsoft.com/office/officeart/2005/8/layout/hList7"/>
    <dgm:cxn modelId="{58C3F5C9-9ABE-42FF-AF4A-0C09085D6BD5}" type="presParOf" srcId="{B69B0ACF-D93E-42EF-8FD7-9240DC1B3FCD}" destId="{4E428F3C-A13A-4000-9F15-277A374933BC}" srcOrd="0" destOrd="0" presId="urn:microsoft.com/office/officeart/2005/8/layout/hList7"/>
    <dgm:cxn modelId="{75A678FB-AA45-47CC-A7EE-89610D966A36}" type="presParOf" srcId="{B69B0ACF-D93E-42EF-8FD7-9240DC1B3FCD}" destId="{6F23119C-1E28-4AE5-98CF-A799C3703502}" srcOrd="1" destOrd="0" presId="urn:microsoft.com/office/officeart/2005/8/layout/hList7"/>
    <dgm:cxn modelId="{C12A3742-BB1E-4209-8AB8-D61EE313274F}" type="presParOf" srcId="{B69B0ACF-D93E-42EF-8FD7-9240DC1B3FCD}" destId="{A8628638-6055-45C0-BB9B-AAC9C11F3F2B}" srcOrd="2" destOrd="0" presId="urn:microsoft.com/office/officeart/2005/8/layout/hList7"/>
    <dgm:cxn modelId="{7439E03C-9547-42C7-A29C-3BE82ABB5F67}" type="presParOf" srcId="{B69B0ACF-D93E-42EF-8FD7-9240DC1B3FCD}" destId="{CDBFE620-83DE-4942-AD62-DA7A6BD2489D}" srcOrd="3" destOrd="0" presId="urn:microsoft.com/office/officeart/2005/8/layout/hList7"/>
    <dgm:cxn modelId="{C1A53223-744F-4D3A-8FF1-822324E19687}" type="presParOf" srcId="{38223BC1-41A2-4137-B6F6-8A121F6EF0F8}" destId="{04712DF7-3874-4FBC-8ADE-F38F4C0AAAF2}" srcOrd="1" destOrd="0" presId="urn:microsoft.com/office/officeart/2005/8/layout/hList7"/>
    <dgm:cxn modelId="{81866267-683C-44A8-BCFE-50493516A6EC}" type="presParOf" srcId="{38223BC1-41A2-4137-B6F6-8A121F6EF0F8}" destId="{224E3DC8-8150-4F0D-8FAC-459A52CC2CDE}" srcOrd="2" destOrd="0" presId="urn:microsoft.com/office/officeart/2005/8/layout/hList7"/>
    <dgm:cxn modelId="{75CE4D8D-5613-432B-A356-04228816D08E}" type="presParOf" srcId="{224E3DC8-8150-4F0D-8FAC-459A52CC2CDE}" destId="{90B0C160-BDFC-46A9-AA2B-29A744B3D274}" srcOrd="0" destOrd="0" presId="urn:microsoft.com/office/officeart/2005/8/layout/hList7"/>
    <dgm:cxn modelId="{F63EDB1D-040F-4ED1-B4D0-6A62E2D309C7}" type="presParOf" srcId="{224E3DC8-8150-4F0D-8FAC-459A52CC2CDE}" destId="{4775F8A8-0F96-4630-9F2F-6AD48DA128C5}" srcOrd="1" destOrd="0" presId="urn:microsoft.com/office/officeart/2005/8/layout/hList7"/>
    <dgm:cxn modelId="{54AD3AA8-BF78-414C-B2B5-CF2AB555570E}" type="presParOf" srcId="{224E3DC8-8150-4F0D-8FAC-459A52CC2CDE}" destId="{C09E0AF1-A1B3-44A9-8A17-F9746C73AE56}" srcOrd="2" destOrd="0" presId="urn:microsoft.com/office/officeart/2005/8/layout/hList7"/>
    <dgm:cxn modelId="{A69AF5D2-6D08-40D3-8490-7ADCA43BB96A}" type="presParOf" srcId="{224E3DC8-8150-4F0D-8FAC-459A52CC2CDE}" destId="{9EFFEC71-C627-40CE-8064-474FD261F800}" srcOrd="3" destOrd="0" presId="urn:microsoft.com/office/officeart/2005/8/layout/hList7"/>
    <dgm:cxn modelId="{412D235A-4030-4133-8AF0-73D4C18B1B16}" type="presParOf" srcId="{38223BC1-41A2-4137-B6F6-8A121F6EF0F8}" destId="{BE124A26-099C-4F8B-B593-08A61BE56B3A}" srcOrd="3" destOrd="0" presId="urn:microsoft.com/office/officeart/2005/8/layout/hList7"/>
    <dgm:cxn modelId="{A14EDDF6-5A88-493E-AA30-9830D541E3F6}" type="presParOf" srcId="{38223BC1-41A2-4137-B6F6-8A121F6EF0F8}" destId="{CF2D33F3-D052-49DD-B566-4D41F69AFA0C}" srcOrd="4" destOrd="0" presId="urn:microsoft.com/office/officeart/2005/8/layout/hList7"/>
    <dgm:cxn modelId="{0A01CF44-E183-4DEE-9CD6-FF1E504B2000}" type="presParOf" srcId="{CF2D33F3-D052-49DD-B566-4D41F69AFA0C}" destId="{BAABC423-6076-444C-B080-7F04357B0267}" srcOrd="0" destOrd="0" presId="urn:microsoft.com/office/officeart/2005/8/layout/hList7"/>
    <dgm:cxn modelId="{C077B44A-5AA9-4793-AA00-937B1DD4CF4D}" type="presParOf" srcId="{CF2D33F3-D052-49DD-B566-4D41F69AFA0C}" destId="{2C591057-2B33-4E40-B069-58EF3F4DD858}" srcOrd="1" destOrd="0" presId="urn:microsoft.com/office/officeart/2005/8/layout/hList7"/>
    <dgm:cxn modelId="{BA697686-94A9-45A3-B722-15B33B609315}" type="presParOf" srcId="{CF2D33F3-D052-49DD-B566-4D41F69AFA0C}" destId="{69705BFC-96E5-483F-A11F-F99E5DF92E34}" srcOrd="2" destOrd="0" presId="urn:microsoft.com/office/officeart/2005/8/layout/hList7"/>
    <dgm:cxn modelId="{918CC992-FFF0-4B03-96DE-F978E7DACD61}" type="presParOf" srcId="{CF2D33F3-D052-49DD-B566-4D41F69AFA0C}" destId="{77FA2053-65C6-4A4A-954E-1EF965D1AF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AA5A3-23B4-4521-AE1C-4FAFC0600F72}">
      <dsp:nvSpPr>
        <dsp:cNvPr id="0" name=""/>
        <dsp:cNvSpPr/>
      </dsp:nvSpPr>
      <dsp:spPr>
        <a:xfrm>
          <a:off x="0" y="0"/>
          <a:ext cx="8127196" cy="2340254"/>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9FBA0-E890-4509-974B-A6CDF2EED6A5}">
      <dsp:nvSpPr>
        <dsp:cNvPr id="0" name=""/>
        <dsp:cNvSpPr/>
      </dsp:nvSpPr>
      <dsp:spPr>
        <a:xfrm>
          <a:off x="243815"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4C88A-4370-45FE-B045-B2F8E662DF36}">
      <dsp:nvSpPr>
        <dsp:cNvPr id="0" name=""/>
        <dsp:cNvSpPr/>
      </dsp:nvSpPr>
      <dsp:spPr>
        <a:xfrm rot="10800000">
          <a:off x="311808"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dirty="0"/>
        </a:p>
      </dsp:txBody>
      <dsp:txXfrm rot="10800000">
        <a:off x="385228" y="2340254"/>
        <a:ext cx="2240523" cy="2786891"/>
      </dsp:txXfrm>
    </dsp:sp>
    <dsp:sp modelId="{BCF26FA0-C744-47AA-94BB-C55135C64E15}">
      <dsp:nvSpPr>
        <dsp:cNvPr id="0" name=""/>
        <dsp:cNvSpPr/>
      </dsp:nvSpPr>
      <dsp:spPr>
        <a:xfrm>
          <a:off x="2869916"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AE1BC-6E3A-4A9E-8F63-93CCD177C806}">
      <dsp:nvSpPr>
        <dsp:cNvPr id="0" name=""/>
        <dsp:cNvSpPr/>
      </dsp:nvSpPr>
      <dsp:spPr>
        <a:xfrm rot="10800000">
          <a:off x="2869916"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dirty="0"/>
        </a:p>
      </dsp:txBody>
      <dsp:txXfrm rot="10800000">
        <a:off x="2943336" y="2340254"/>
        <a:ext cx="2240523" cy="2786891"/>
      </dsp:txXfrm>
    </dsp:sp>
    <dsp:sp modelId="{807D20D5-D4E3-46C6-A4C6-A4DE42617CB1}">
      <dsp:nvSpPr>
        <dsp:cNvPr id="0" name=""/>
        <dsp:cNvSpPr/>
      </dsp:nvSpPr>
      <dsp:spPr>
        <a:xfrm>
          <a:off x="5496016"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31481-5AE0-436C-8761-DD70E17689C2}">
      <dsp:nvSpPr>
        <dsp:cNvPr id="0" name=""/>
        <dsp:cNvSpPr/>
      </dsp:nvSpPr>
      <dsp:spPr>
        <a:xfrm rot="10800000">
          <a:off x="5496016"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dirty="0"/>
        </a:p>
      </dsp:txBody>
      <dsp:txXfrm rot="10800000">
        <a:off x="5569436" y="2340254"/>
        <a:ext cx="2240523" cy="278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8F3C-A13A-4000-9F15-277A374933BC}">
      <dsp:nvSpPr>
        <dsp:cNvPr id="0" name=""/>
        <dsp:cNvSpPr/>
      </dsp:nvSpPr>
      <dsp:spPr>
        <a:xfrm>
          <a:off x="85012"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85012" y="2112896"/>
        <a:ext cx="2836330" cy="2112896"/>
      </dsp:txXfrm>
    </dsp:sp>
    <dsp:sp modelId="{CDBFE620-83DE-4942-AD62-DA7A6BD2489D}">
      <dsp:nvSpPr>
        <dsp:cNvPr id="0" name=""/>
        <dsp:cNvSpPr/>
      </dsp:nvSpPr>
      <dsp:spPr>
        <a:xfrm>
          <a:off x="564839" y="124114"/>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C160-BDFC-46A9-AA2B-29A744B3D274}">
      <dsp:nvSpPr>
        <dsp:cNvPr id="0" name=""/>
        <dsp:cNvSpPr/>
      </dsp:nvSpPr>
      <dsp:spPr>
        <a:xfrm>
          <a:off x="2962555"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962555" y="2112896"/>
        <a:ext cx="2836330" cy="2112896"/>
      </dsp:txXfrm>
    </dsp:sp>
    <dsp:sp modelId="{9EFFEC71-C627-40CE-8064-474FD261F800}">
      <dsp:nvSpPr>
        <dsp:cNvPr id="0" name=""/>
        <dsp:cNvSpPr/>
      </dsp:nvSpPr>
      <dsp:spPr>
        <a:xfrm>
          <a:off x="3524623" y="91133"/>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C423-6076-444C-B080-7F04357B0267}">
      <dsp:nvSpPr>
        <dsp:cNvPr id="0" name=""/>
        <dsp:cNvSpPr/>
      </dsp:nvSpPr>
      <dsp:spPr>
        <a:xfrm>
          <a:off x="5846487"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5846487" y="2112896"/>
        <a:ext cx="2836330" cy="2112896"/>
      </dsp:txXfrm>
    </dsp:sp>
    <dsp:sp modelId="{77FA2053-65C6-4A4A-954E-1EF965D1AF2C}">
      <dsp:nvSpPr>
        <dsp:cNvPr id="0" name=""/>
        <dsp:cNvSpPr/>
      </dsp:nvSpPr>
      <dsp:spPr>
        <a:xfrm>
          <a:off x="6419079" y="144096"/>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FABD-741D-443F-97DB-40B40CE60311}">
      <dsp:nvSpPr>
        <dsp:cNvPr id="0" name=""/>
        <dsp:cNvSpPr/>
      </dsp:nvSpPr>
      <dsp:spPr>
        <a:xfrm>
          <a:off x="420324" y="4466710"/>
          <a:ext cx="7988192" cy="792336"/>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8F3C-A13A-4000-9F15-277A374933BC}">
      <dsp:nvSpPr>
        <dsp:cNvPr id="0" name=""/>
        <dsp:cNvSpPr/>
      </dsp:nvSpPr>
      <dsp:spPr>
        <a:xfrm>
          <a:off x="85012"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85012" y="2112896"/>
        <a:ext cx="2836330" cy="2112896"/>
      </dsp:txXfrm>
    </dsp:sp>
    <dsp:sp modelId="{CDBFE620-83DE-4942-AD62-DA7A6BD2489D}">
      <dsp:nvSpPr>
        <dsp:cNvPr id="0" name=""/>
        <dsp:cNvSpPr/>
      </dsp:nvSpPr>
      <dsp:spPr>
        <a:xfrm>
          <a:off x="564839" y="124114"/>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C160-BDFC-46A9-AA2B-29A744B3D274}">
      <dsp:nvSpPr>
        <dsp:cNvPr id="0" name=""/>
        <dsp:cNvSpPr/>
      </dsp:nvSpPr>
      <dsp:spPr>
        <a:xfrm>
          <a:off x="2962555"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962555" y="2112896"/>
        <a:ext cx="2836330" cy="2112896"/>
      </dsp:txXfrm>
    </dsp:sp>
    <dsp:sp modelId="{9EFFEC71-C627-40CE-8064-474FD261F800}">
      <dsp:nvSpPr>
        <dsp:cNvPr id="0" name=""/>
        <dsp:cNvSpPr/>
      </dsp:nvSpPr>
      <dsp:spPr>
        <a:xfrm>
          <a:off x="3524623" y="91133"/>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C423-6076-444C-B080-7F04357B0267}">
      <dsp:nvSpPr>
        <dsp:cNvPr id="0" name=""/>
        <dsp:cNvSpPr/>
      </dsp:nvSpPr>
      <dsp:spPr>
        <a:xfrm>
          <a:off x="5846487"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5846487" y="2112896"/>
        <a:ext cx="2836330" cy="2112896"/>
      </dsp:txXfrm>
    </dsp:sp>
    <dsp:sp modelId="{77FA2053-65C6-4A4A-954E-1EF965D1AF2C}">
      <dsp:nvSpPr>
        <dsp:cNvPr id="0" name=""/>
        <dsp:cNvSpPr/>
      </dsp:nvSpPr>
      <dsp:spPr>
        <a:xfrm>
          <a:off x="6419079" y="144096"/>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FABD-741D-443F-97DB-40B40CE60311}">
      <dsp:nvSpPr>
        <dsp:cNvPr id="0" name=""/>
        <dsp:cNvSpPr/>
      </dsp:nvSpPr>
      <dsp:spPr>
        <a:xfrm>
          <a:off x="420324" y="4466710"/>
          <a:ext cx="7988192" cy="792336"/>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05/11/2025</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05/11/2025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CF7F3D-A76E-462C-91BC-6AD2B2EFE72A}" type="slidenum">
              <a:rPr lang="en-GB" smtClean="0"/>
              <a:t>33</a:t>
            </a:fld>
            <a:endParaRPr lang="en-GB"/>
          </a:p>
        </p:txBody>
      </p:sp>
    </p:spTree>
    <p:extLst>
      <p:ext uri="{BB962C8B-B14F-4D97-AF65-F5344CB8AC3E}">
        <p14:creationId xmlns:p14="http://schemas.microsoft.com/office/powerpoint/2010/main" val="149120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B7B7-914D-3B3F-5EFF-104F1F2D2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6C2C3-389E-2DAD-677F-4C8976AA1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9DA3A-4996-5C9C-2432-1EC9AED307F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750464-FA7F-5E02-C780-CF56117D4267}"/>
              </a:ext>
            </a:extLst>
          </p:cNvPr>
          <p:cNvSpPr>
            <a:spLocks noGrp="1"/>
          </p:cNvSpPr>
          <p:nvPr>
            <p:ph type="sldNum" sz="quarter" idx="5"/>
          </p:nvPr>
        </p:nvSpPr>
        <p:spPr/>
        <p:txBody>
          <a:bodyPr/>
          <a:lstStyle/>
          <a:p>
            <a:fld id="{22CF7F3D-A76E-462C-91BC-6AD2B2EFE72A}" type="slidenum">
              <a:rPr lang="en-GB" smtClean="0"/>
              <a:t>34</a:t>
            </a:fld>
            <a:endParaRPr lang="en-GB"/>
          </a:p>
        </p:txBody>
      </p:sp>
    </p:spTree>
    <p:extLst>
      <p:ext uri="{BB962C8B-B14F-4D97-AF65-F5344CB8AC3E}">
        <p14:creationId xmlns:p14="http://schemas.microsoft.com/office/powerpoint/2010/main" val="256044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1CC5-FDB2-B701-4A61-B269EE0CC3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F006C-27E6-FD57-3CD1-947B70A4C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DFAD9-C737-6CCE-6BFD-BDB6FF00BB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4228CA-93EB-A8EB-A58F-24447FBBAEE0}"/>
              </a:ext>
            </a:extLst>
          </p:cNvPr>
          <p:cNvSpPr>
            <a:spLocks noGrp="1"/>
          </p:cNvSpPr>
          <p:nvPr>
            <p:ph type="sldNum" sz="quarter" idx="5"/>
          </p:nvPr>
        </p:nvSpPr>
        <p:spPr/>
        <p:txBody>
          <a:bodyPr/>
          <a:lstStyle/>
          <a:p>
            <a:fld id="{22CF7F3D-A76E-462C-91BC-6AD2B2EFE72A}" type="slidenum">
              <a:rPr lang="en-GB" smtClean="0"/>
              <a:t>35</a:t>
            </a:fld>
            <a:endParaRPr lang="en-GB"/>
          </a:p>
        </p:txBody>
      </p:sp>
    </p:spTree>
    <p:extLst>
      <p:ext uri="{BB962C8B-B14F-4D97-AF65-F5344CB8AC3E}">
        <p14:creationId xmlns:p14="http://schemas.microsoft.com/office/powerpoint/2010/main" val="359283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1378-6E2D-8BFF-6CB0-116AEDC43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EB25F-8966-6459-0088-B3B137AA7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1D201-A972-BC79-A03D-2D12C928D9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B0AFAA-7156-D6DA-2B87-C48FFA143916}"/>
              </a:ext>
            </a:extLst>
          </p:cNvPr>
          <p:cNvSpPr>
            <a:spLocks noGrp="1"/>
          </p:cNvSpPr>
          <p:nvPr>
            <p:ph type="sldNum" sz="quarter" idx="5"/>
          </p:nvPr>
        </p:nvSpPr>
        <p:spPr/>
        <p:txBody>
          <a:bodyPr/>
          <a:lstStyle/>
          <a:p>
            <a:fld id="{22CF7F3D-A76E-462C-91BC-6AD2B2EFE72A}" type="slidenum">
              <a:rPr lang="en-GB" smtClean="0"/>
              <a:t>36</a:t>
            </a:fld>
            <a:endParaRPr lang="en-GB"/>
          </a:p>
        </p:txBody>
      </p:sp>
    </p:spTree>
    <p:extLst>
      <p:ext uri="{BB962C8B-B14F-4D97-AF65-F5344CB8AC3E}">
        <p14:creationId xmlns:p14="http://schemas.microsoft.com/office/powerpoint/2010/main" val="290549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93846-A32E-D269-99A9-04093CE51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26D51-424F-D431-05BF-351253A5A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0CA6C-A943-1335-EACA-D261202262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059003-ACC0-0F62-4155-6881F525ED92}"/>
              </a:ext>
            </a:extLst>
          </p:cNvPr>
          <p:cNvSpPr>
            <a:spLocks noGrp="1"/>
          </p:cNvSpPr>
          <p:nvPr>
            <p:ph type="sldNum" sz="quarter" idx="5"/>
          </p:nvPr>
        </p:nvSpPr>
        <p:spPr/>
        <p:txBody>
          <a:bodyPr/>
          <a:lstStyle/>
          <a:p>
            <a:fld id="{22CF7F3D-A76E-462C-91BC-6AD2B2EFE72A}" type="slidenum">
              <a:rPr lang="en-GB" smtClean="0"/>
              <a:t>37</a:t>
            </a:fld>
            <a:endParaRPr lang="en-GB"/>
          </a:p>
        </p:txBody>
      </p:sp>
    </p:spTree>
    <p:extLst>
      <p:ext uri="{BB962C8B-B14F-4D97-AF65-F5344CB8AC3E}">
        <p14:creationId xmlns:p14="http://schemas.microsoft.com/office/powerpoint/2010/main" val="2501569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F65A-02C0-0EF2-6C95-639F6E12C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2D631-97F4-7086-3846-74E78E233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A47C4-5328-F2C3-6FAF-B2B303617E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0DF27C-D6C9-2148-858F-EA411DC7ED29}"/>
              </a:ext>
            </a:extLst>
          </p:cNvPr>
          <p:cNvSpPr>
            <a:spLocks noGrp="1"/>
          </p:cNvSpPr>
          <p:nvPr>
            <p:ph type="sldNum" sz="quarter" idx="5"/>
          </p:nvPr>
        </p:nvSpPr>
        <p:spPr/>
        <p:txBody>
          <a:bodyPr/>
          <a:lstStyle/>
          <a:p>
            <a:fld id="{22CF7F3D-A76E-462C-91BC-6AD2B2EFE72A}" type="slidenum">
              <a:rPr lang="en-GB" smtClean="0"/>
              <a:t>38</a:t>
            </a:fld>
            <a:endParaRPr lang="en-GB"/>
          </a:p>
        </p:txBody>
      </p:sp>
    </p:spTree>
    <p:extLst>
      <p:ext uri="{BB962C8B-B14F-4D97-AF65-F5344CB8AC3E}">
        <p14:creationId xmlns:p14="http://schemas.microsoft.com/office/powerpoint/2010/main" val="16702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7ABBC-F1CD-FAF1-3F9A-6DDD4F6B9E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4AB59-B1B4-4FE6-6645-2415CC5AD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7991E-A7BF-331D-8413-C4BA10FE06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EDC089-1284-13C0-7785-B15A4F0F45A5}"/>
              </a:ext>
            </a:extLst>
          </p:cNvPr>
          <p:cNvSpPr>
            <a:spLocks noGrp="1"/>
          </p:cNvSpPr>
          <p:nvPr>
            <p:ph type="sldNum" sz="quarter" idx="5"/>
          </p:nvPr>
        </p:nvSpPr>
        <p:spPr/>
        <p:txBody>
          <a:bodyPr/>
          <a:lstStyle/>
          <a:p>
            <a:fld id="{22CF7F3D-A76E-462C-91BC-6AD2B2EFE72A}" type="slidenum">
              <a:rPr lang="en-GB" smtClean="0"/>
              <a:t>39</a:t>
            </a:fld>
            <a:endParaRPr lang="en-GB"/>
          </a:p>
        </p:txBody>
      </p:sp>
    </p:spTree>
    <p:extLst>
      <p:ext uri="{BB962C8B-B14F-4D97-AF65-F5344CB8AC3E}">
        <p14:creationId xmlns:p14="http://schemas.microsoft.com/office/powerpoint/2010/main" val="315179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141F-7520-C0A1-159E-D7B1F0C80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765EC-6193-D631-3425-8FA0E7F61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EADECD-2F59-0BFA-2E75-D1EF7042CF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FBFE5E-2B00-B56E-8F83-3DE47D4BB082}"/>
              </a:ext>
            </a:extLst>
          </p:cNvPr>
          <p:cNvSpPr>
            <a:spLocks noGrp="1"/>
          </p:cNvSpPr>
          <p:nvPr>
            <p:ph type="sldNum" sz="quarter" idx="5"/>
          </p:nvPr>
        </p:nvSpPr>
        <p:spPr/>
        <p:txBody>
          <a:bodyPr/>
          <a:lstStyle/>
          <a:p>
            <a:fld id="{22CF7F3D-A76E-462C-91BC-6AD2B2EFE72A}" type="slidenum">
              <a:rPr lang="en-GB" smtClean="0"/>
              <a:t>40</a:t>
            </a:fld>
            <a:endParaRPr lang="en-GB"/>
          </a:p>
        </p:txBody>
      </p:sp>
    </p:spTree>
    <p:extLst>
      <p:ext uri="{BB962C8B-B14F-4D97-AF65-F5344CB8AC3E}">
        <p14:creationId xmlns:p14="http://schemas.microsoft.com/office/powerpoint/2010/main" val="149601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16B567-11FF-1C89-44EC-26710636A637}"/>
              </a:ext>
            </a:extLst>
          </p:cNvPr>
          <p:cNvGrpSpPr/>
          <p:nvPr userDrawn="1"/>
        </p:nvGrpSpPr>
        <p:grpSpPr>
          <a:xfrm>
            <a:off x="8575639" y="48954"/>
            <a:ext cx="928650" cy="783194"/>
            <a:chOff x="5725297" y="44835"/>
            <a:chExt cx="928650" cy="783194"/>
          </a:xfrm>
        </p:grpSpPr>
        <p:sp>
          <p:nvSpPr>
            <p:cNvPr id="3" name="Trapezoid 2">
              <a:extLst>
                <a:ext uri="{FF2B5EF4-FFF2-40B4-BE49-F238E27FC236}">
                  <a16:creationId xmlns:a16="http://schemas.microsoft.com/office/drawing/2014/main" id="{7088AAB2-5652-568B-8CAB-400DF6650268}"/>
                </a:ext>
              </a:extLst>
            </p:cNvPr>
            <p:cNvSpPr/>
            <p:nvPr userDrawn="1"/>
          </p:nvSpPr>
          <p:spPr>
            <a:xfrm>
              <a:off x="5725297" y="44835"/>
              <a:ext cx="928650" cy="783194"/>
            </a:xfrm>
            <a:prstGeom prst="trapezoid">
              <a:avLst>
                <a:gd name="adj" fmla="val 6949"/>
              </a:avLst>
            </a:prstGeom>
            <a:solidFill>
              <a:srgbClr val="E6E6E6"/>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CB9BAE8E-A2FD-29F0-7FBF-750B8D04E0C4}"/>
                </a:ext>
              </a:extLst>
            </p:cNvPr>
            <p:cNvSpPr/>
            <p:nvPr/>
          </p:nvSpPr>
          <p:spPr>
            <a:xfrm>
              <a:off x="5840016" y="86825"/>
              <a:ext cx="699212" cy="699214"/>
            </a:xfrm>
            <a:prstGeom prst="ellipse">
              <a:avLst/>
            </a:prstGeom>
            <a:solidFill>
              <a:srgbClr val="FFFFFF"/>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EF"/>
                </a:solidFill>
                <a:effectLst/>
                <a:uLnTx/>
                <a:uFillTx/>
                <a:latin typeface="Calibri" panose="020F0502020204030204"/>
                <a:ea typeface="+mn-ea"/>
                <a:cs typeface="+mn-cs"/>
              </a:endParaRPr>
            </a:p>
          </p:txBody>
        </p:sp>
      </p:grpSp>
      <p:sp>
        <p:nvSpPr>
          <p:cNvPr id="5" name="Rectangle 2">
            <a:extLst>
              <a:ext uri="{FF2B5EF4-FFF2-40B4-BE49-F238E27FC236}">
                <a16:creationId xmlns:a16="http://schemas.microsoft.com/office/drawing/2014/main" id="{50863EAF-42E2-A246-678B-8BD1B6B3F0EC}"/>
              </a:ext>
            </a:extLst>
          </p:cNvPr>
          <p:cNvSpPr/>
          <p:nvPr userDrawn="1"/>
        </p:nvSpPr>
        <p:spPr>
          <a:xfrm>
            <a:off x="54057" y="175630"/>
            <a:ext cx="8133979" cy="65001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latin typeface="United Curriculum" pitchFamily="2" charset="0"/>
            </a:endParaRPr>
          </a:p>
        </p:txBody>
      </p:sp>
    </p:spTree>
    <p:extLst>
      <p:ext uri="{BB962C8B-B14F-4D97-AF65-F5344CB8AC3E}">
        <p14:creationId xmlns:p14="http://schemas.microsoft.com/office/powerpoint/2010/main" val="780400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1"/>
            <a:ext cx="9806122" cy="65282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United Curriculum" pitchFamily="2" charset="0"/>
            </a:endParaRPr>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35408" y="6217602"/>
            <a:ext cx="1555380" cy="1321435"/>
            <a:chOff x="-735408" y="6217602"/>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35408" y="6217602"/>
              <a:ext cx="1555380" cy="1321435"/>
            </a:xfrm>
            <a:prstGeom prst="arc">
              <a:avLst>
                <a:gd name="adj1" fmla="val 16252508"/>
                <a:gd name="adj2" fmla="val 20226505"/>
              </a:avLst>
            </a:prstGeom>
            <a:solidFill>
              <a:schemeClr val="bg1"/>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a:latin typeface="United Curriculum" pitchFamily="2" charset="0"/>
              </a:endParaRPr>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6125" y="6227445"/>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nited Curriculum" pitchFamily="2" charset="0"/>
              </a:endParaRPr>
            </a:p>
          </p:txBody>
        </p:sp>
      </p:gr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
        <p:nvSpPr>
          <p:cNvPr id="2" name="Rectangle 1">
            <a:extLst>
              <a:ext uri="{FF2B5EF4-FFF2-40B4-BE49-F238E27FC236}">
                <a16:creationId xmlns:a16="http://schemas.microsoft.com/office/drawing/2014/main" id="{8C52DCFF-E57C-948E-5C73-D4035C1C1603}"/>
              </a:ext>
            </a:extLst>
          </p:cNvPr>
          <p:cNvSpPr/>
          <p:nvPr userDrawn="1"/>
        </p:nvSpPr>
        <p:spPr>
          <a:xfrm>
            <a:off x="29619" y="6230357"/>
            <a:ext cx="45719" cy="41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11933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6852138" y="59488"/>
            <a:ext cx="2560317" cy="937180"/>
          </a:xfrm>
          <a:prstGeom prst="rect">
            <a:avLst/>
          </a:prstGeom>
        </p:spPr>
        <p:txBody>
          <a:bodyPr wrap="none" lIns="91440" tIns="45720" rIns="91440" bIns="45720" anchor="t">
            <a:spAutoFit/>
          </a:bodyPr>
          <a:lstStyle/>
          <a:p>
            <a:pPr algn="ctr">
              <a:lnSpc>
                <a:spcPct val="107000"/>
              </a:lnSpc>
              <a:spcAft>
                <a:spcPts val="800"/>
              </a:spcAft>
              <a:tabLst>
                <a:tab pos="2947670" algn="l"/>
              </a:tabLst>
            </a:pPr>
            <a:r>
              <a:rPr lang="en-GB" sz="5400" b="1" dirty="0">
                <a:solidFill>
                  <a:srgbClr val="002060"/>
                </a:solidFill>
                <a:latin typeface="+mj-lt"/>
                <a:ea typeface="Calibri" panose="020F0502020204030204" pitchFamily="34" charset="0"/>
                <a:cs typeface="Times New Roman" panose="02020603050405020304" pitchFamily="18" charset="0"/>
              </a:rPr>
              <a:t>Science</a:t>
            </a:r>
            <a:endParaRPr lang="en-GB" sz="5400">
              <a:solidFill>
                <a:srgbClr val="000000"/>
              </a:solidFill>
              <a:effectLst/>
              <a:latin typeface="+mj-l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D08BA2D-6884-4CE9-96B0-66452B983308}"/>
              </a:ext>
            </a:extLst>
          </p:cNvPr>
          <p:cNvSpPr/>
          <p:nvPr/>
        </p:nvSpPr>
        <p:spPr>
          <a:xfrm>
            <a:off x="298265" y="2130752"/>
            <a:ext cx="9006114" cy="3114955"/>
          </a:xfrm>
          <a:prstGeom prst="rect">
            <a:avLst/>
          </a:prstGeom>
        </p:spPr>
        <p:txBody>
          <a:bodyPr wrap="square">
            <a:spAutoFit/>
          </a:bodyPr>
          <a:lstStyle/>
          <a:p>
            <a:pPr algn="ctr">
              <a:lnSpc>
                <a:spcPct val="107000"/>
              </a:lnSpc>
              <a:spcAft>
                <a:spcPts val="800"/>
              </a:spcAft>
              <a:tabLst>
                <a:tab pos="2947670" algn="l"/>
              </a:tabLst>
            </a:pPr>
            <a:r>
              <a:rPr lang="en-GB" sz="6000" b="1" dirty="0">
                <a:solidFill>
                  <a:srgbClr val="002060"/>
                </a:solidFill>
                <a:latin typeface="+mj-lt"/>
                <a:ea typeface="Calibri" panose="020F0502020204030204" pitchFamily="34" charset="0"/>
                <a:cs typeface="Times New Roman" panose="02020603050405020304" pitchFamily="18" charset="0"/>
              </a:rPr>
              <a:t>Curriculum Map and Assessment </a:t>
            </a:r>
          </a:p>
          <a:p>
            <a:pPr algn="ctr">
              <a:lnSpc>
                <a:spcPct val="107000"/>
              </a:lnSpc>
              <a:spcAft>
                <a:spcPts val="800"/>
              </a:spcAft>
              <a:tabLst>
                <a:tab pos="2947670" algn="l"/>
              </a:tabLst>
            </a:pPr>
            <a:r>
              <a:rPr lang="en-GB" sz="6000" b="1" dirty="0">
                <a:solidFill>
                  <a:srgbClr val="002060"/>
                </a:solidFill>
                <a:latin typeface="+mj-lt"/>
                <a:ea typeface="Calibri" panose="020F0502020204030204" pitchFamily="34" charset="0"/>
                <a:cs typeface="Times New Roman" panose="02020603050405020304" pitchFamily="18" charset="0"/>
              </a:rPr>
              <a:t>Framework</a:t>
            </a:r>
            <a:endParaRPr lang="en-GB" sz="6000" dirty="0">
              <a:effectLs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9CF5933-22D2-6834-BFDC-202515C1ACD7}"/>
              </a:ext>
            </a:extLst>
          </p:cNvPr>
          <p:cNvPicPr>
            <a:picLocks noChangeAspect="1"/>
          </p:cNvPicPr>
          <p:nvPr/>
        </p:nvPicPr>
        <p:blipFill>
          <a:blip r:embed="rId2"/>
          <a:stretch>
            <a:fillRect/>
          </a:stretch>
        </p:blipFill>
        <p:spPr>
          <a:xfrm>
            <a:off x="8510384" y="59488"/>
            <a:ext cx="1008519" cy="891589"/>
          </a:xfrm>
          <a:prstGeom prst="rect">
            <a:avLst/>
          </a:prstGeom>
        </p:spPr>
      </p:pic>
    </p:spTree>
    <p:extLst>
      <p:ext uri="{BB962C8B-B14F-4D97-AF65-F5344CB8AC3E}">
        <p14:creationId xmlns:p14="http://schemas.microsoft.com/office/powerpoint/2010/main" val="108213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4285746802"/>
              </p:ext>
            </p:extLst>
          </p:nvPr>
        </p:nvGraphicFramePr>
        <p:xfrm>
          <a:off x="319392" y="970010"/>
          <a:ext cx="9333245" cy="5327749"/>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217735">
                  <a:extLst>
                    <a:ext uri="{9D8B030D-6E8A-4147-A177-3AD203B41FA5}">
                      <a16:colId xmlns:a16="http://schemas.microsoft.com/office/drawing/2014/main" val="62550763"/>
                    </a:ext>
                  </a:extLst>
                </a:gridCol>
                <a:gridCol w="1009482">
                  <a:extLst>
                    <a:ext uri="{9D8B030D-6E8A-4147-A177-3AD203B41FA5}">
                      <a16:colId xmlns:a16="http://schemas.microsoft.com/office/drawing/2014/main" val="1504996340"/>
                    </a:ext>
                  </a:extLst>
                </a:gridCol>
                <a:gridCol w="4019550">
                  <a:extLst>
                    <a:ext uri="{9D8B030D-6E8A-4147-A177-3AD203B41FA5}">
                      <a16:colId xmlns:a16="http://schemas.microsoft.com/office/drawing/2014/main" val="1503854659"/>
                    </a:ext>
                  </a:extLst>
                </a:gridCol>
                <a:gridCol w="2431065">
                  <a:extLst>
                    <a:ext uri="{9D8B030D-6E8A-4147-A177-3AD203B41FA5}">
                      <a16:colId xmlns:a16="http://schemas.microsoft.com/office/drawing/2014/main" val="799716772"/>
                    </a:ext>
                  </a:extLst>
                </a:gridCol>
              </a:tblGrid>
              <a:tr h="711322">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kern="1200" dirty="0">
                          <a:solidFill>
                            <a:schemeClr val="dk1"/>
                          </a:solidFill>
                          <a:effectLst/>
                          <a:latin typeface="+mn-lt"/>
                          <a:ea typeface="Calibri" panose="020F0502020204030204" pitchFamily="34" charset="0"/>
                          <a:cs typeface="Times New Roman" panose="02020603050405020304" pitchFamily="18" charset="0"/>
                        </a:rPr>
                        <a:t>How will I think and act like a Scientist</a:t>
                      </a:r>
                      <a:endParaRPr lang="en-GB" sz="11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775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mn-ea"/>
                          <a:cs typeface="+mn-cs"/>
                        </a:rPr>
                        <a:t>Year 1 Summer Term</a:t>
                      </a:r>
                      <a:endParaRPr lang="en-GB" sz="1000" kern="1200" dirty="0">
                        <a:solidFill>
                          <a:schemeClr val="dk1"/>
                        </a:solidFill>
                        <a:effectLst/>
                        <a:latin typeface="+mn-lt"/>
                        <a:ea typeface="+mn-ea"/>
                        <a:cs typeface="+mn-cs"/>
                      </a:endParaRPr>
                    </a:p>
                    <a:p>
                      <a:endParaRPr lang="en-GB" sz="1000" dirty="0">
                        <a:latin typeface="+mn-lt"/>
                      </a:endParaRPr>
                    </a:p>
                  </a:txBody>
                  <a:tcPr marL="68580" marR="68580" marT="0" marB="0"/>
                </a:tc>
                <a:tc>
                  <a:txBody>
                    <a:bodyPr/>
                    <a:lstStyle/>
                    <a:p>
                      <a:pPr marL="171450" indent="-171450">
                        <a:buFont typeface="Arial" panose="020B0604020202020204" pitchFamily="34" charset="0"/>
                        <a:buChar char="•"/>
                      </a:pPr>
                      <a:r>
                        <a:rPr lang="en-GB" sz="1000" dirty="0"/>
                        <a:t>identify and name a variety of common wild and garden plants </a:t>
                      </a:r>
                    </a:p>
                    <a:p>
                      <a:pPr marL="171450" indent="-171450">
                        <a:buFont typeface="Arial" panose="020B0604020202020204" pitchFamily="34" charset="0"/>
                        <a:buChar char="•"/>
                      </a:pPr>
                      <a:r>
                        <a:rPr lang="en-GB" sz="1000" dirty="0"/>
                        <a:t>identify and describe the basic structure of a variety of common flowering plants. </a:t>
                      </a:r>
                      <a:endParaRPr lang="en-GB" sz="1000" dirty="0">
                        <a:latin typeface="+mn-lt"/>
                      </a:endParaRPr>
                    </a:p>
                  </a:txBody>
                  <a:tcPr marL="68580" marR="68580" marT="0" marB="0"/>
                </a:tc>
                <a:tc>
                  <a:txBody>
                    <a:bodyPr/>
                    <a:lstStyle/>
                    <a:p>
                      <a:r>
                        <a:rPr lang="en-GB" sz="1000" dirty="0"/>
                        <a:t>Plants and Animals, including humans</a:t>
                      </a:r>
                      <a:endParaRPr lang="en-GB" sz="1000" i="1" kern="1200" dirty="0">
                        <a:solidFill>
                          <a:schemeClr val="dk1"/>
                        </a:solidFill>
                        <a:effectLst/>
                        <a:latin typeface="+mn-lt"/>
                        <a:ea typeface="+mn-ea"/>
                        <a:cs typeface="+mn-cs"/>
                      </a:endParaRPr>
                    </a:p>
                    <a:p>
                      <a:endParaRPr lang="en-GB" sz="1000" i="1" kern="1200" dirty="0">
                        <a:solidFill>
                          <a:schemeClr val="dk1"/>
                        </a:solidFill>
                        <a:effectLst/>
                        <a:latin typeface="+mn-lt"/>
                        <a:ea typeface="+mn-ea"/>
                        <a:cs typeface="+mn-cs"/>
                      </a:endParaRPr>
                    </a:p>
                    <a:p>
                      <a:r>
                        <a:rPr lang="en-GB" sz="1000" dirty="0"/>
                        <a:t>What makes a plant? </a:t>
                      </a:r>
                      <a:endParaRPr lang="en-GB" sz="1000" i="1" kern="1200" dirty="0">
                        <a:solidFill>
                          <a:schemeClr val="dk1"/>
                        </a:solidFill>
                        <a:effectLst/>
                        <a:latin typeface="+mn-lt"/>
                        <a:ea typeface="+mn-ea"/>
                        <a:cs typeface="+mn-cs"/>
                      </a:endParaRPr>
                    </a:p>
                    <a:p>
                      <a:endParaRPr lang="en-GB" sz="1000" kern="1200" dirty="0">
                        <a:solidFill>
                          <a:schemeClr val="dk1"/>
                        </a:solidFill>
                        <a:effectLst/>
                        <a:latin typeface="+mn-lt"/>
                        <a:ea typeface="+mn-ea"/>
                        <a:cs typeface="+mn-cs"/>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dirty="0"/>
                        <a:t>I know that plants are made up of a stem, flower, leaves, roots, seeds, leaves and buds. • plants have similarities and differences between them e.g. - shape, size, colour and smell. </a:t>
                      </a:r>
                    </a:p>
                    <a:p>
                      <a:pPr marL="171450" lvl="0" indent="-171450">
                        <a:buFont typeface="Arial" panose="020B0604020202020204" pitchFamily="34" charset="0"/>
                        <a:buChar char="•"/>
                      </a:pPr>
                      <a:r>
                        <a:rPr lang="en-GB" sz="1000" dirty="0"/>
                        <a:t>I know that plants need food, water and light to survive. • wild plants grow naturally without any human help; some common examples are buttercups, stinging nettles, dandelions, daisies and ivy.</a:t>
                      </a:r>
                    </a:p>
                    <a:p>
                      <a:pPr marL="171450" lvl="0" indent="-171450">
                        <a:buFont typeface="Arial" panose="020B0604020202020204" pitchFamily="34" charset="0"/>
                        <a:buChar char="•"/>
                      </a:pPr>
                      <a:r>
                        <a:rPr lang="en-GB" sz="1000" dirty="0"/>
                        <a:t>I know that some plants are helped to grow and need care to survive: sunflowers, tulips, grass, pansies, roses, lavender etc.</a:t>
                      </a:r>
                      <a:endParaRPr lang="en-GB" sz="10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6916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57162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42084D3F-85B4-4A0D-9162-57151DACCD9D}"/>
              </a:ext>
            </a:extLst>
          </p:cNvPr>
          <p:cNvPicPr>
            <a:picLocks noChangeAspect="1"/>
          </p:cNvPicPr>
          <p:nvPr/>
        </p:nvPicPr>
        <p:blipFill>
          <a:blip r:embed="rId3"/>
          <a:stretch>
            <a:fillRect/>
          </a:stretch>
        </p:blipFill>
        <p:spPr>
          <a:xfrm>
            <a:off x="3301860" y="1805798"/>
            <a:ext cx="3861152" cy="1231931"/>
          </a:xfrm>
          <a:prstGeom prst="rect">
            <a:avLst/>
          </a:prstGeom>
        </p:spPr>
      </p:pic>
      <p:pic>
        <p:nvPicPr>
          <p:cNvPr id="4" name="Picture 3">
            <a:extLst>
              <a:ext uri="{FF2B5EF4-FFF2-40B4-BE49-F238E27FC236}">
                <a16:creationId xmlns:a16="http://schemas.microsoft.com/office/drawing/2014/main" id="{B1D777C8-3BB1-47A3-9428-1C4F32AC86BC}"/>
              </a:ext>
            </a:extLst>
          </p:cNvPr>
          <p:cNvPicPr>
            <a:picLocks noChangeAspect="1"/>
          </p:cNvPicPr>
          <p:nvPr/>
        </p:nvPicPr>
        <p:blipFill>
          <a:blip r:embed="rId4"/>
          <a:stretch>
            <a:fillRect/>
          </a:stretch>
        </p:blipFill>
        <p:spPr>
          <a:xfrm>
            <a:off x="3019319" y="4898879"/>
            <a:ext cx="4238837" cy="1314884"/>
          </a:xfrm>
          <a:prstGeom prst="rect">
            <a:avLst/>
          </a:prstGeom>
        </p:spPr>
      </p:pic>
      <p:pic>
        <p:nvPicPr>
          <p:cNvPr id="6" name="Picture 5">
            <a:extLst>
              <a:ext uri="{FF2B5EF4-FFF2-40B4-BE49-F238E27FC236}">
                <a16:creationId xmlns:a16="http://schemas.microsoft.com/office/drawing/2014/main" id="{0A583967-242E-7018-C610-EBE634219C2E}"/>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161765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959488459"/>
              </p:ext>
            </p:extLst>
          </p:nvPr>
        </p:nvGraphicFramePr>
        <p:xfrm>
          <a:off x="286375" y="855577"/>
          <a:ext cx="9502505" cy="5762673"/>
        </p:xfrm>
        <a:graphic>
          <a:graphicData uri="http://schemas.openxmlformats.org/drawingml/2006/table">
            <a:tbl>
              <a:tblPr firstRow="1" bandRow="1">
                <a:tableStyleId>{8A107856-5554-42FB-B03E-39F5DBC370BA}</a:tableStyleId>
              </a:tblPr>
              <a:tblGrid>
                <a:gridCol w="657225">
                  <a:extLst>
                    <a:ext uri="{9D8B030D-6E8A-4147-A177-3AD203B41FA5}">
                      <a16:colId xmlns:a16="http://schemas.microsoft.com/office/drawing/2014/main" val="3993469012"/>
                    </a:ext>
                  </a:extLst>
                </a:gridCol>
                <a:gridCol w="1369830">
                  <a:extLst>
                    <a:ext uri="{9D8B030D-6E8A-4147-A177-3AD203B41FA5}">
                      <a16:colId xmlns:a16="http://schemas.microsoft.com/office/drawing/2014/main" val="62550763"/>
                    </a:ext>
                  </a:extLst>
                </a:gridCol>
                <a:gridCol w="855576">
                  <a:extLst>
                    <a:ext uri="{9D8B030D-6E8A-4147-A177-3AD203B41FA5}">
                      <a16:colId xmlns:a16="http://schemas.microsoft.com/office/drawing/2014/main" val="1504996340"/>
                    </a:ext>
                  </a:extLst>
                </a:gridCol>
                <a:gridCol w="3019424">
                  <a:extLst>
                    <a:ext uri="{9D8B030D-6E8A-4147-A177-3AD203B41FA5}">
                      <a16:colId xmlns:a16="http://schemas.microsoft.com/office/drawing/2014/main" val="1503854659"/>
                    </a:ext>
                  </a:extLst>
                </a:gridCol>
                <a:gridCol w="3600450">
                  <a:extLst>
                    <a:ext uri="{9D8B030D-6E8A-4147-A177-3AD203B41FA5}">
                      <a16:colId xmlns:a16="http://schemas.microsoft.com/office/drawing/2014/main" val="799716772"/>
                    </a:ext>
                  </a:extLst>
                </a:gridCol>
              </a:tblGrid>
              <a:tr h="711322">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kern="1200" dirty="0">
                          <a:solidFill>
                            <a:schemeClr val="dk1"/>
                          </a:solidFill>
                          <a:effectLst/>
                          <a:latin typeface="+mn-lt"/>
                          <a:ea typeface="Calibri" panose="020F0502020204030204" pitchFamily="34" charset="0"/>
                          <a:cs typeface="Times New Roman" panose="02020603050405020304" pitchFamily="18" charset="0"/>
                        </a:rPr>
                        <a:t>How will I think and act like a Scientist</a:t>
                      </a:r>
                      <a:endParaRPr lang="en-GB" sz="11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775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mn-ea"/>
                          <a:cs typeface="+mn-cs"/>
                        </a:rPr>
                        <a:t>Year 1 Summer Term</a:t>
                      </a:r>
                      <a:endParaRPr lang="en-GB" sz="1000" kern="1200" dirty="0">
                        <a:solidFill>
                          <a:schemeClr val="dk1"/>
                        </a:solidFill>
                        <a:effectLst/>
                        <a:latin typeface="+mn-lt"/>
                        <a:ea typeface="+mn-ea"/>
                        <a:cs typeface="+mn-cs"/>
                      </a:endParaRPr>
                    </a:p>
                    <a:p>
                      <a:endParaRPr lang="en-GB" sz="1000" dirty="0">
                        <a:latin typeface="+mn-lt"/>
                      </a:endParaRPr>
                    </a:p>
                  </a:txBody>
                  <a:tcPr marL="68580" marR="68580" marT="0" marB="0"/>
                </a:tc>
                <a:tc>
                  <a:txBody>
                    <a:bodyPr/>
                    <a:lstStyle/>
                    <a:p>
                      <a:pPr marL="171450" indent="-171450">
                        <a:buFont typeface="Arial" panose="020B0604020202020204" pitchFamily="34" charset="0"/>
                        <a:buChar char="•"/>
                      </a:pPr>
                      <a:r>
                        <a:rPr lang="en-GB" sz="800" dirty="0"/>
                        <a:t>identify and name a variety of common animals including fish, amphibians, reptiles, birds and mammals</a:t>
                      </a:r>
                    </a:p>
                    <a:p>
                      <a:pPr marL="171450" indent="-171450">
                        <a:buFont typeface="Arial" panose="020B0604020202020204" pitchFamily="34" charset="0"/>
                        <a:buChar char="•"/>
                      </a:pPr>
                      <a:r>
                        <a:rPr lang="en-GB" sz="800" dirty="0"/>
                        <a:t> identify and name a variety of common animals that are carnivores, herbivores and omnivores</a:t>
                      </a:r>
                    </a:p>
                    <a:p>
                      <a:pPr marL="171450" indent="-171450">
                        <a:buFont typeface="Arial" panose="020B0604020202020204" pitchFamily="34" charset="0"/>
                        <a:buChar char="•"/>
                      </a:pPr>
                      <a:r>
                        <a:rPr lang="en-GB" sz="800" dirty="0"/>
                        <a:t>describe and compare the structure of a variety of common animals (fish, amphibians, reptiles, birds and mammals, including pets) </a:t>
                      </a:r>
                    </a:p>
                    <a:p>
                      <a:pPr marL="171450" indent="-171450">
                        <a:buFont typeface="Arial" panose="020B0604020202020204" pitchFamily="34" charset="0"/>
                        <a:buChar char="•"/>
                      </a:pPr>
                      <a:r>
                        <a:rPr lang="en-GB" sz="800" dirty="0"/>
                        <a:t>identify and name a variety of common wild and garden plants, including deciduous and evergreen trees</a:t>
                      </a:r>
                    </a:p>
                    <a:p>
                      <a:pPr marL="171450" indent="-171450">
                        <a:buFont typeface="Arial" panose="020B0604020202020204" pitchFamily="34" charset="0"/>
                        <a:buChar char="•"/>
                      </a:pPr>
                      <a:r>
                        <a:rPr lang="en-GB" sz="800" dirty="0"/>
                        <a:t> identify and describe the basic structure of a variety of common flowering plants, including trees. </a:t>
                      </a:r>
                      <a:endParaRPr lang="en-GB" sz="800" dirty="0">
                        <a:latin typeface="+mn-lt"/>
                      </a:endParaRPr>
                    </a:p>
                  </a:txBody>
                  <a:tcPr marL="68580" marR="68580" marT="0" marB="0"/>
                </a:tc>
                <a:tc>
                  <a:txBody>
                    <a:bodyPr/>
                    <a:lstStyle/>
                    <a:p>
                      <a:r>
                        <a:rPr lang="en-GB" sz="1000" dirty="0"/>
                        <a:t>Plants and Animals, including humans</a:t>
                      </a:r>
                      <a:endParaRPr lang="en-GB" sz="1000" i="1" kern="1200" dirty="0">
                        <a:solidFill>
                          <a:schemeClr val="dk1"/>
                        </a:solidFill>
                        <a:effectLst/>
                        <a:latin typeface="+mn-lt"/>
                        <a:ea typeface="+mn-ea"/>
                        <a:cs typeface="+mn-cs"/>
                      </a:endParaRPr>
                    </a:p>
                    <a:p>
                      <a:endParaRPr lang="en-GB" sz="1000" i="1" kern="1200" dirty="0">
                        <a:solidFill>
                          <a:schemeClr val="dk1"/>
                        </a:solidFill>
                        <a:effectLst/>
                        <a:latin typeface="+mn-lt"/>
                        <a:ea typeface="+mn-ea"/>
                        <a:cs typeface="+mn-cs"/>
                      </a:endParaRPr>
                    </a:p>
                    <a:p>
                      <a:r>
                        <a:rPr lang="en-GB" sz="1000" dirty="0"/>
                        <a:t>How do plants and animals change during the year?</a:t>
                      </a:r>
                    </a:p>
                    <a:p>
                      <a:endParaRPr lang="en-GB" sz="1000" kern="1200" dirty="0">
                        <a:solidFill>
                          <a:schemeClr val="dk1"/>
                        </a:solidFill>
                        <a:effectLst/>
                        <a:latin typeface="+mn-lt"/>
                        <a:ea typeface="+mn-ea"/>
                        <a:cs typeface="+mn-cs"/>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dirty="0"/>
                        <a:t>I know that there are five animal groups – mammals, fish, reptiles, birds and amphibians. </a:t>
                      </a:r>
                    </a:p>
                    <a:p>
                      <a:pPr marL="171450" lvl="0" indent="-171450">
                        <a:buFont typeface="Arial" panose="020B0604020202020204" pitchFamily="34" charset="0"/>
                        <a:buChar char="•"/>
                      </a:pPr>
                      <a:r>
                        <a:rPr lang="en-GB" sz="800" dirty="0"/>
                        <a:t>I know that mammals are warm-blooded, have skin/hair/fur, give birth to live young and breathe air </a:t>
                      </a:r>
                    </a:p>
                    <a:p>
                      <a:pPr marL="171450" lvl="0" indent="-171450">
                        <a:buFont typeface="Arial" panose="020B0604020202020204" pitchFamily="34" charset="0"/>
                        <a:buChar char="•"/>
                      </a:pPr>
                      <a:r>
                        <a:rPr lang="en-GB" sz="800" dirty="0"/>
                        <a:t>I know that birds are warm-blooded, have feathers, beaks and wings, lay eggs and breathe air </a:t>
                      </a:r>
                    </a:p>
                    <a:p>
                      <a:pPr marL="171450" lvl="0" indent="-171450">
                        <a:buFont typeface="Arial" panose="020B0604020202020204" pitchFamily="34" charset="0"/>
                        <a:buChar char="•"/>
                      </a:pPr>
                      <a:r>
                        <a:rPr lang="en-GB" sz="800" dirty="0"/>
                        <a:t>I know that amphibians are cold-blooded, have slimy skin, lay soft eggs and breathe underwater as a baby, then the air when an adult (frogs, toads etc.) </a:t>
                      </a:r>
                    </a:p>
                    <a:p>
                      <a:pPr marL="171450" lvl="0" indent="-171450">
                        <a:buFont typeface="Arial" panose="020B0604020202020204" pitchFamily="34" charset="0"/>
                        <a:buChar char="•"/>
                      </a:pPr>
                      <a:r>
                        <a:rPr lang="en-GB" sz="800" dirty="0"/>
                        <a:t>I know that reptiles are cold-blooded, have scaly skin, lay eggs with harder shells and breathe air</a:t>
                      </a:r>
                    </a:p>
                    <a:p>
                      <a:pPr marL="171450" lvl="0" indent="-171450">
                        <a:buFont typeface="Arial" panose="020B0604020202020204" pitchFamily="34" charset="0"/>
                        <a:buChar char="•"/>
                      </a:pPr>
                      <a:r>
                        <a:rPr lang="en-GB" sz="800" dirty="0"/>
                        <a:t>I know that fish are cold-blooded, have fins and scales, lay soft eggs in water and breathe underwater</a:t>
                      </a:r>
                    </a:p>
                    <a:p>
                      <a:pPr marL="171450" lvl="0" indent="-171450">
                        <a:buFont typeface="Arial" panose="020B0604020202020204" pitchFamily="34" charset="0"/>
                        <a:buChar char="•"/>
                      </a:pPr>
                      <a:r>
                        <a:rPr lang="en-GB" sz="800" dirty="0"/>
                        <a:t>I know that carnivores eat other animals; herbivores eat plants; omnivores eat plants and animals. </a:t>
                      </a:r>
                    </a:p>
                    <a:p>
                      <a:pPr marL="171450" lvl="0" indent="-171450">
                        <a:buFont typeface="Arial" panose="020B0604020202020204" pitchFamily="34" charset="0"/>
                        <a:buChar char="•"/>
                      </a:pPr>
                      <a:r>
                        <a:rPr lang="en-GB" sz="800" dirty="0"/>
                        <a:t>I know that plants are made up of a stem, flower, leaves, roots, seeds, leaves and buds. </a:t>
                      </a:r>
                    </a:p>
                    <a:p>
                      <a:pPr marL="171450" lvl="0" indent="-171450">
                        <a:buFont typeface="Arial" panose="020B0604020202020204" pitchFamily="34" charset="0"/>
                        <a:buChar char="•"/>
                      </a:pPr>
                      <a:r>
                        <a:rPr lang="en-GB" sz="800" dirty="0"/>
                        <a:t>I know that plants have similarities and differences between them e.g. - shape, size, colour and smell.</a:t>
                      </a:r>
                    </a:p>
                    <a:p>
                      <a:pPr marL="171450" lvl="0" indent="-171450">
                        <a:buFont typeface="Arial" panose="020B0604020202020204" pitchFamily="34" charset="0"/>
                        <a:buChar char="•"/>
                      </a:pPr>
                      <a:r>
                        <a:rPr lang="en-GB" sz="800" dirty="0"/>
                        <a:t>I know that plants need food, water and light to survive.</a:t>
                      </a:r>
                    </a:p>
                    <a:p>
                      <a:pPr marL="171450" lvl="0" indent="-171450">
                        <a:buFont typeface="Arial" panose="020B0604020202020204" pitchFamily="34" charset="0"/>
                        <a:buChar char="•"/>
                      </a:pPr>
                      <a:r>
                        <a:rPr lang="en-GB" sz="800" dirty="0"/>
                        <a:t>I know that wild plants grow naturally without any human help; some common examples are buttercups, stinging nettles, dandelions, daisies and ivy.</a:t>
                      </a:r>
                    </a:p>
                    <a:p>
                      <a:pPr marL="171450" lvl="0" indent="-171450">
                        <a:buFont typeface="Arial" panose="020B0604020202020204" pitchFamily="34" charset="0"/>
                        <a:buChar char="•"/>
                      </a:pPr>
                      <a:r>
                        <a:rPr lang="en-GB" sz="800" dirty="0"/>
                        <a:t>I know that some plants are helped to grow and need care to survive: sunflowers, tulips, grass, pansies etc</a:t>
                      </a:r>
                    </a:p>
                    <a:p>
                      <a:pPr marL="171450" lvl="0" indent="-171450">
                        <a:buFont typeface="Arial" panose="020B0604020202020204" pitchFamily="34" charset="0"/>
                        <a:buChar char="•"/>
                      </a:pPr>
                      <a:r>
                        <a:rPr lang="en-GB" sz="800" dirty="0"/>
                        <a:t>I know that deciduous means they lose their leaves annually in Autumn but regrow them in spring and evergreen means they keep their leaves and stay green all year round. </a:t>
                      </a:r>
                      <a:endParaRPr lang="en-GB" sz="8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6916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8110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42084D3F-85B4-4A0D-9162-57151DACCD9D}"/>
              </a:ext>
            </a:extLst>
          </p:cNvPr>
          <p:cNvPicPr>
            <a:picLocks noChangeAspect="1"/>
          </p:cNvPicPr>
          <p:nvPr/>
        </p:nvPicPr>
        <p:blipFill>
          <a:blip r:embed="rId3"/>
          <a:stretch>
            <a:fillRect/>
          </a:stretch>
        </p:blipFill>
        <p:spPr>
          <a:xfrm>
            <a:off x="3218138" y="1716612"/>
            <a:ext cx="2888471" cy="988040"/>
          </a:xfrm>
          <a:prstGeom prst="rect">
            <a:avLst/>
          </a:prstGeom>
        </p:spPr>
      </p:pic>
      <p:pic>
        <p:nvPicPr>
          <p:cNvPr id="6" name="Picture 5">
            <a:extLst>
              <a:ext uri="{FF2B5EF4-FFF2-40B4-BE49-F238E27FC236}">
                <a16:creationId xmlns:a16="http://schemas.microsoft.com/office/drawing/2014/main" id="{E730B589-0EB2-4541-881F-0DE698AE6B52}"/>
              </a:ext>
            </a:extLst>
          </p:cNvPr>
          <p:cNvPicPr>
            <a:picLocks noChangeAspect="1"/>
          </p:cNvPicPr>
          <p:nvPr/>
        </p:nvPicPr>
        <p:blipFill>
          <a:blip r:embed="rId4"/>
          <a:stretch>
            <a:fillRect/>
          </a:stretch>
        </p:blipFill>
        <p:spPr>
          <a:xfrm>
            <a:off x="2736313" y="5558053"/>
            <a:ext cx="3934903" cy="1019378"/>
          </a:xfrm>
          <a:prstGeom prst="rect">
            <a:avLst/>
          </a:prstGeom>
        </p:spPr>
      </p:pic>
      <p:pic>
        <p:nvPicPr>
          <p:cNvPr id="4" name="Picture 3">
            <a:extLst>
              <a:ext uri="{FF2B5EF4-FFF2-40B4-BE49-F238E27FC236}">
                <a16:creationId xmlns:a16="http://schemas.microsoft.com/office/drawing/2014/main" id="{6DF2235B-B646-6F88-987B-66FD5641E49B}"/>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78503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230833099"/>
              </p:ext>
            </p:extLst>
          </p:nvPr>
        </p:nvGraphicFramePr>
        <p:xfrm>
          <a:off x="171450" y="1028700"/>
          <a:ext cx="9583754" cy="5674349"/>
        </p:xfrm>
        <a:graphic>
          <a:graphicData uri="http://schemas.openxmlformats.org/drawingml/2006/table">
            <a:tbl>
              <a:tblPr firstRow="1" bandRow="1">
                <a:tableStyleId>{8A107856-5554-42FB-B03E-39F5DBC370BA}</a:tableStyleId>
              </a:tblPr>
              <a:tblGrid>
                <a:gridCol w="695325">
                  <a:extLst>
                    <a:ext uri="{9D8B030D-6E8A-4147-A177-3AD203B41FA5}">
                      <a16:colId xmlns:a16="http://schemas.microsoft.com/office/drawing/2014/main" val="3993469012"/>
                    </a:ext>
                  </a:extLst>
                </a:gridCol>
                <a:gridCol w="1428750">
                  <a:extLst>
                    <a:ext uri="{9D8B030D-6E8A-4147-A177-3AD203B41FA5}">
                      <a16:colId xmlns:a16="http://schemas.microsoft.com/office/drawing/2014/main" val="62550763"/>
                    </a:ext>
                  </a:extLst>
                </a:gridCol>
                <a:gridCol w="942975">
                  <a:extLst>
                    <a:ext uri="{9D8B030D-6E8A-4147-A177-3AD203B41FA5}">
                      <a16:colId xmlns:a16="http://schemas.microsoft.com/office/drawing/2014/main" val="1504996340"/>
                    </a:ext>
                  </a:extLst>
                </a:gridCol>
                <a:gridCol w="3209925">
                  <a:extLst>
                    <a:ext uri="{9D8B030D-6E8A-4147-A177-3AD203B41FA5}">
                      <a16:colId xmlns:a16="http://schemas.microsoft.com/office/drawing/2014/main" val="1503854659"/>
                    </a:ext>
                  </a:extLst>
                </a:gridCol>
                <a:gridCol w="3306779">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a:cs typeface="Calibri"/>
                        </a:rPr>
                        <a:t>Year 2 Autumn Term</a:t>
                      </a:r>
                      <a:endParaRPr lang="en-GB" sz="1000" dirty="0">
                        <a:effectLst/>
                        <a:latin typeface="+mn-lt"/>
                        <a:ea typeface="Calibri"/>
                        <a:cs typeface="Calibri"/>
                      </a:endParaRPr>
                    </a:p>
                    <a:p>
                      <a:pPr>
                        <a:lnSpc>
                          <a:spcPct val="107000"/>
                        </a:lnSpc>
                        <a:spcAft>
                          <a:spcPts val="0"/>
                        </a:spcAft>
                      </a:pPr>
                      <a:endParaRPr lang="en-GB" sz="1000" dirty="0">
                        <a:effectLst/>
                        <a:latin typeface="+mn-lt"/>
                        <a:ea typeface="Calibri"/>
                        <a:cs typeface="Calibri"/>
                      </a:endParaRPr>
                    </a:p>
                    <a:p>
                      <a:pPr>
                        <a:lnSpc>
                          <a:spcPct val="107000"/>
                        </a:lnSpc>
                        <a:spcAft>
                          <a:spcPts val="0"/>
                        </a:spcAft>
                      </a:pPr>
                      <a:endParaRPr lang="en-GB" sz="1000" dirty="0">
                        <a:effectLst/>
                        <a:latin typeface="+mn-lt"/>
                        <a:ea typeface="Calibri"/>
                        <a:cs typeface="Calibri"/>
                      </a:endParaRPr>
                    </a:p>
                    <a:p>
                      <a:pPr>
                        <a:lnSpc>
                          <a:spcPct val="107000"/>
                        </a:lnSpc>
                        <a:spcAft>
                          <a:spcPts val="0"/>
                        </a:spcAft>
                      </a:pPr>
                      <a:endParaRPr lang="en-GB" sz="1000" dirty="0">
                        <a:effectLst/>
                        <a:latin typeface="+mn-lt"/>
                        <a:ea typeface="Calibri"/>
                        <a:cs typeface="Calibri"/>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800" dirty="0"/>
                        <a:t>explore and compare the differences between things that are living, dead, and things that have never been alive</a:t>
                      </a:r>
                    </a:p>
                    <a:p>
                      <a:pPr marL="171450" indent="-171450">
                        <a:lnSpc>
                          <a:spcPct val="107000"/>
                        </a:lnSpc>
                        <a:spcAft>
                          <a:spcPts val="0"/>
                        </a:spcAft>
                        <a:buFont typeface="Arial" panose="020B0604020202020204" pitchFamily="34" charset="0"/>
                        <a:buChar char="•"/>
                      </a:pPr>
                      <a:r>
                        <a:rPr lang="en-GB" sz="800" dirty="0"/>
                        <a:t>identify that most living things live in habitats to which they are suited and describe how different habitats provide for the basic needs of different kinds of animals and plants, and how they depend on each other</a:t>
                      </a:r>
                    </a:p>
                    <a:p>
                      <a:pPr marL="171450" indent="-171450">
                        <a:lnSpc>
                          <a:spcPct val="107000"/>
                        </a:lnSpc>
                        <a:spcAft>
                          <a:spcPts val="0"/>
                        </a:spcAft>
                        <a:buFont typeface="Arial" panose="020B0604020202020204" pitchFamily="34" charset="0"/>
                        <a:buChar char="•"/>
                      </a:pPr>
                      <a:r>
                        <a:rPr lang="en-GB" sz="800" dirty="0"/>
                        <a:t>identify and name a variety of plants and animals in their habitats, including microhabitats</a:t>
                      </a:r>
                    </a:p>
                    <a:p>
                      <a:pPr marL="171450" indent="-171450">
                        <a:lnSpc>
                          <a:spcPct val="107000"/>
                        </a:lnSpc>
                        <a:spcAft>
                          <a:spcPts val="0"/>
                        </a:spcAft>
                        <a:buFont typeface="Arial" panose="020B0604020202020204" pitchFamily="34" charset="0"/>
                        <a:buChar char="•"/>
                      </a:pPr>
                      <a:r>
                        <a:rPr lang="en-GB" sz="800" dirty="0"/>
                        <a:t>describe how animals obtain food from plants and other animals, using idea of a simple food chain</a:t>
                      </a:r>
                      <a:endParaRPr lang="en-GB" sz="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Living Things and their Habitats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What do living things need to survive?</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living things move, grow, consume nutrients and reproduce (MRS GREN); that dead things used to do these things, but no longer do; and that things that never lived have never done these things.</a:t>
                      </a:r>
                    </a:p>
                    <a:p>
                      <a:pPr marL="171450" lvl="0" indent="-171450">
                        <a:buFont typeface="Arial" panose="020B0604020202020204" pitchFamily="34" charset="0"/>
                        <a:buChar char="•"/>
                      </a:pPr>
                      <a:r>
                        <a:rPr lang="en-GB" sz="900" dirty="0"/>
                        <a:t>I know that to live and grow plants need: sunlight, air and water, and animals need: food, air, water and shelter </a:t>
                      </a:r>
                    </a:p>
                    <a:p>
                      <a:pPr marL="171450" lvl="0" indent="-171450">
                        <a:buFont typeface="Arial" panose="020B0604020202020204" pitchFamily="34" charset="0"/>
                        <a:buChar char="•"/>
                      </a:pPr>
                      <a:r>
                        <a:rPr lang="en-GB" sz="900" dirty="0"/>
                        <a:t>I know that animals adapt to their environment e.g. polar bear - thick fur for warmth and oily paw pads to ensure that they don’t freeze to the ice.; sharks – smooth skin and streamlined shape for quick swimming; and gills for breathing underwater </a:t>
                      </a:r>
                    </a:p>
                    <a:p>
                      <a:pPr marL="171450" lvl="0" indent="-171450">
                        <a:buFont typeface="Arial" panose="020B0604020202020204" pitchFamily="34" charset="0"/>
                        <a:buChar char="•"/>
                      </a:pPr>
                      <a:r>
                        <a:rPr lang="en-GB" sz="900" dirty="0"/>
                        <a:t>I know that plants adapt to their environment e.g. cacti - thick skin keeps a store of water safe; sharp spikes keep animals from stealing the water</a:t>
                      </a:r>
                    </a:p>
                    <a:p>
                      <a:pPr marL="171450" lvl="0" indent="-171450">
                        <a:buFont typeface="Arial" panose="020B0604020202020204" pitchFamily="34" charset="0"/>
                        <a:buChar char="•"/>
                      </a:pPr>
                      <a:r>
                        <a:rPr lang="en-GB" sz="900" dirty="0"/>
                        <a:t>I know that a habitat is a home (place) where animals and plants live e.g. forest, ocean, desert </a:t>
                      </a:r>
                    </a:p>
                    <a:p>
                      <a:pPr marL="171450" lvl="0" indent="-171450">
                        <a:buFont typeface="Arial" panose="020B0604020202020204" pitchFamily="34" charset="0"/>
                        <a:buChar char="•"/>
                      </a:pPr>
                      <a:r>
                        <a:rPr lang="en-GB" sz="900" dirty="0"/>
                        <a:t>I know that microhabitats are very small habitats,</a:t>
                      </a:r>
                    </a:p>
                    <a:p>
                      <a:pPr marL="171450" lvl="0" indent="-171450">
                        <a:buFont typeface="Arial" panose="020B0604020202020204" pitchFamily="34" charset="0"/>
                        <a:buChar char="•"/>
                      </a:pPr>
                      <a:r>
                        <a:rPr lang="en-GB" sz="900" dirty="0"/>
                        <a:t>I know that plants make their own food (producers); that the plants are consumed by animals which are herbivores (just plants) and omnivores (plants and meat); and that carnivorous animals (predators) eat other animals (prey).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1" name="Picture 20">
            <a:extLst>
              <a:ext uri="{FF2B5EF4-FFF2-40B4-BE49-F238E27FC236}">
                <a16:creationId xmlns:a16="http://schemas.microsoft.com/office/drawing/2014/main" id="{A4C88EB3-BC94-4F64-AEB2-94AA9AC7C0D9}"/>
              </a:ext>
            </a:extLst>
          </p:cNvPr>
          <p:cNvPicPr>
            <a:picLocks noChangeAspect="1"/>
          </p:cNvPicPr>
          <p:nvPr/>
        </p:nvPicPr>
        <p:blipFill>
          <a:blip r:embed="rId3"/>
          <a:stretch>
            <a:fillRect/>
          </a:stretch>
        </p:blipFill>
        <p:spPr>
          <a:xfrm>
            <a:off x="3296851" y="1871256"/>
            <a:ext cx="3103003" cy="988630"/>
          </a:xfrm>
          <a:prstGeom prst="rect">
            <a:avLst/>
          </a:prstGeom>
        </p:spPr>
      </p:pic>
      <p:pic>
        <p:nvPicPr>
          <p:cNvPr id="2" name="Picture 1">
            <a:extLst>
              <a:ext uri="{FF2B5EF4-FFF2-40B4-BE49-F238E27FC236}">
                <a16:creationId xmlns:a16="http://schemas.microsoft.com/office/drawing/2014/main" id="{5780855D-1302-479D-9D25-8DDA755B2628}"/>
              </a:ext>
            </a:extLst>
          </p:cNvPr>
          <p:cNvPicPr>
            <a:picLocks noChangeAspect="1"/>
          </p:cNvPicPr>
          <p:nvPr/>
        </p:nvPicPr>
        <p:blipFill>
          <a:blip r:embed="rId4"/>
          <a:stretch>
            <a:fillRect/>
          </a:stretch>
        </p:blipFill>
        <p:spPr>
          <a:xfrm>
            <a:off x="3189146" y="5576685"/>
            <a:ext cx="3527962" cy="1136113"/>
          </a:xfrm>
          <a:prstGeom prst="rect">
            <a:avLst/>
          </a:prstGeom>
        </p:spPr>
      </p:pic>
      <p:pic>
        <p:nvPicPr>
          <p:cNvPr id="4" name="Picture 3">
            <a:extLst>
              <a:ext uri="{FF2B5EF4-FFF2-40B4-BE49-F238E27FC236}">
                <a16:creationId xmlns:a16="http://schemas.microsoft.com/office/drawing/2014/main" id="{80AFB2EC-D7B6-F414-1B9A-BADD4880BAF2}"/>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45923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14B6-19C1-590C-C925-6569E0D3AC35}"/>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F7B51819-7DD2-D1AD-A472-0E9611F76D3F}"/>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A0E96A86-C4FC-D7C8-561A-4A3FFD572241}"/>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029EF3E2-EE6B-8A19-7E16-9F61EF747551}"/>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6DA59D5D-93AE-384F-6365-F98861D05974}"/>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DF0C7C2F-C020-C025-9687-40BA6C8CA802}"/>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E395DF7E-7A96-B3F7-5712-C26F51DD4CB8}"/>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B3DC6302-E514-D4D3-7504-ECD3240FB96F}"/>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4FACF04A-62EE-9F71-8374-CF08ED407E6B}"/>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83148C0C-3EDF-119D-B358-994A325D3A44}"/>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984D3581-FAC4-DFE3-C72C-CB2E46DD8155}"/>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1A9C5CB6-4C25-CC9C-F251-0826D9DFC48F}"/>
              </a:ext>
            </a:extLst>
          </p:cNvPr>
          <p:cNvGraphicFramePr>
            <a:graphicFrameLocks noGrp="1"/>
          </p:cNvGraphicFramePr>
          <p:nvPr>
            <p:extLst>
              <p:ext uri="{D42A27DB-BD31-4B8C-83A1-F6EECF244321}">
                <p14:modId xmlns:p14="http://schemas.microsoft.com/office/powerpoint/2010/main" val="3108885751"/>
              </p:ext>
            </p:extLst>
          </p:nvPr>
        </p:nvGraphicFramePr>
        <p:xfrm>
          <a:off x="287188" y="1031771"/>
          <a:ext cx="9333249" cy="5693860"/>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844119">
                  <a:extLst>
                    <a:ext uri="{9D8B030D-6E8A-4147-A177-3AD203B41FA5}">
                      <a16:colId xmlns:a16="http://schemas.microsoft.com/office/drawing/2014/main" val="1504996340"/>
                    </a:ext>
                  </a:extLst>
                </a:gridCol>
                <a:gridCol w="3085447">
                  <a:extLst>
                    <a:ext uri="{9D8B030D-6E8A-4147-A177-3AD203B41FA5}">
                      <a16:colId xmlns:a16="http://schemas.microsoft.com/office/drawing/2014/main" val="1503854659"/>
                    </a:ext>
                  </a:extLst>
                </a:gridCol>
                <a:gridCol w="3530533">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a:cs typeface="Calibri"/>
                        </a:rPr>
                        <a:t>Year 2 Autumn Term</a:t>
                      </a:r>
                      <a:endParaRPr lang="en-GB" sz="1000" dirty="0">
                        <a:effectLst/>
                        <a:latin typeface="+mn-lt"/>
                        <a:ea typeface="Calibri"/>
                        <a:cs typeface="Calibri"/>
                      </a:endParaRPr>
                    </a:p>
                    <a:p>
                      <a:pPr>
                        <a:lnSpc>
                          <a:spcPct val="107000"/>
                        </a:lnSpc>
                        <a:spcAft>
                          <a:spcPts val="0"/>
                        </a:spcAft>
                      </a:pPr>
                      <a:endParaRPr lang="en-GB" sz="1000" dirty="0">
                        <a:effectLst/>
                        <a:latin typeface="+mn-lt"/>
                        <a:ea typeface="Calibri"/>
                        <a:cs typeface="Calibri"/>
                      </a:endParaRPr>
                    </a:p>
                    <a:p>
                      <a:pPr>
                        <a:lnSpc>
                          <a:spcPct val="107000"/>
                        </a:lnSpc>
                        <a:spcAft>
                          <a:spcPts val="0"/>
                        </a:spcAft>
                      </a:pPr>
                      <a:endParaRPr lang="en-GB" sz="1000" dirty="0">
                        <a:effectLst/>
                        <a:latin typeface="+mn-lt"/>
                        <a:ea typeface="Calibri"/>
                        <a:cs typeface="Calibri"/>
                      </a:endParaRPr>
                    </a:p>
                    <a:p>
                      <a:pPr>
                        <a:lnSpc>
                          <a:spcPct val="107000"/>
                        </a:lnSpc>
                        <a:spcAft>
                          <a:spcPts val="0"/>
                        </a:spcAft>
                      </a:pPr>
                      <a:endParaRPr lang="en-GB" sz="1000" dirty="0">
                        <a:effectLst/>
                        <a:latin typeface="+mn-lt"/>
                        <a:ea typeface="Calibri"/>
                        <a:cs typeface="Calibri"/>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notice that animals, including humans, have offspring which grow into adults</a:t>
                      </a:r>
                    </a:p>
                    <a:p>
                      <a:pPr marL="171450" indent="-171450">
                        <a:lnSpc>
                          <a:spcPct val="107000"/>
                        </a:lnSpc>
                        <a:spcAft>
                          <a:spcPts val="0"/>
                        </a:spcAft>
                        <a:buFont typeface="Arial" panose="020B0604020202020204" pitchFamily="34" charset="0"/>
                        <a:buChar char="•"/>
                      </a:pPr>
                      <a:r>
                        <a:rPr lang="en-GB" sz="900" dirty="0"/>
                        <a:t>find out about and describe the basic needs of animals, including humans, for survival (water, food and air) </a:t>
                      </a:r>
                    </a:p>
                    <a:p>
                      <a:pPr marL="171450" indent="-171450">
                        <a:lnSpc>
                          <a:spcPct val="107000"/>
                        </a:lnSpc>
                        <a:spcAft>
                          <a:spcPts val="0"/>
                        </a:spcAft>
                        <a:buFont typeface="Arial" panose="020B0604020202020204" pitchFamily="34" charset="0"/>
                        <a:buChar char="•"/>
                      </a:pPr>
                      <a:r>
                        <a:rPr lang="en-GB" sz="900" dirty="0"/>
                        <a:t>describe the importance for humans of exercise, eating the right amounts of different types of food, and hygiene sources of food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Animals including Humans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What do animals need to survive and grow?</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animals with backbones are vertebrates and animals without a backbone are invertebrates. • the acronym MRS GREN stands for Movement, Respiration, Sensitivity, Growth, Reproduction, Excretion and Nutrition</a:t>
                      </a:r>
                    </a:p>
                    <a:p>
                      <a:pPr marL="171450" lvl="0" indent="-171450">
                        <a:buFont typeface="Arial" panose="020B0604020202020204" pitchFamily="34" charset="0"/>
                        <a:buChar char="•"/>
                      </a:pPr>
                      <a:r>
                        <a:rPr lang="en-GB" sz="900" dirty="0"/>
                        <a:t>I know that animals produce offspring that grow into adults as part of their life cycle</a:t>
                      </a:r>
                    </a:p>
                    <a:p>
                      <a:pPr marL="171450" lvl="0" indent="-171450">
                        <a:buFont typeface="Arial" panose="020B0604020202020204" pitchFamily="34" charset="0"/>
                        <a:buChar char="•"/>
                      </a:pPr>
                      <a:r>
                        <a:rPr lang="en-GB" sz="900" dirty="0"/>
                        <a:t>I know that exercise keeps us stronger, healthier, strong mind and it will be harder to get sick. </a:t>
                      </a:r>
                    </a:p>
                    <a:p>
                      <a:pPr marL="171450" lvl="0" indent="-171450">
                        <a:buFont typeface="Arial" panose="020B0604020202020204" pitchFamily="34" charset="0"/>
                        <a:buChar char="•"/>
                      </a:pPr>
                      <a:r>
                        <a:rPr lang="en-GB" sz="900" dirty="0"/>
                        <a:t>I know that insects go through four stages of metamorphosis (change physical form or shape to become an adult) </a:t>
                      </a:r>
                    </a:p>
                    <a:p>
                      <a:pPr marL="171450" lvl="0" indent="-171450">
                        <a:buFont typeface="Arial" panose="020B0604020202020204" pitchFamily="34" charset="0"/>
                        <a:buChar char="•"/>
                      </a:pPr>
                      <a:r>
                        <a:rPr lang="en-GB" sz="900" dirty="0"/>
                        <a:t>I know that some offspring look the same as the adults and others loo different.</a:t>
                      </a:r>
                    </a:p>
                    <a:p>
                      <a:pPr marL="171450" lvl="0" indent="-171450">
                        <a:buFont typeface="Arial" panose="020B0604020202020204" pitchFamily="34" charset="0"/>
                        <a:buChar char="•"/>
                      </a:pPr>
                      <a:r>
                        <a:rPr lang="en-GB" sz="900" dirty="0"/>
                        <a:t>I know the six stages in the human life cycle and some features in these stages </a:t>
                      </a:r>
                      <a:r>
                        <a:rPr lang="en-GB" sz="900" dirty="0" err="1"/>
                        <a:t>eg</a:t>
                      </a:r>
                      <a:r>
                        <a:rPr lang="en-GB" sz="900" dirty="0"/>
                        <a:t> toddler learns to walk and talk </a:t>
                      </a:r>
                    </a:p>
                    <a:p>
                      <a:pPr marL="171450" lvl="0" indent="-171450">
                        <a:buFont typeface="Arial" panose="020B0604020202020204" pitchFamily="34" charset="0"/>
                        <a:buChar char="•"/>
                      </a:pPr>
                      <a:r>
                        <a:rPr lang="en-GB" sz="900" dirty="0"/>
                        <a:t>I know that animals, including humans, need: food (to provide nutrients), water, warmth and air to survive </a:t>
                      </a:r>
                    </a:p>
                    <a:p>
                      <a:pPr marL="171450" lvl="0" indent="-171450">
                        <a:buFont typeface="Arial" panose="020B0604020202020204" pitchFamily="34" charset="0"/>
                        <a:buChar char="•"/>
                      </a:pPr>
                      <a:r>
                        <a:rPr lang="en-GB" sz="900" dirty="0"/>
                        <a:t>I know that basic food groups: fruit and vegetables, carbohydrates, protein, dairy, fat and sugary foods and the importance of a balanced diet to keep healthy and to grow. </a:t>
                      </a:r>
                    </a:p>
                    <a:p>
                      <a:pPr marL="171450" lvl="0" indent="-171450">
                        <a:buFont typeface="Arial" panose="020B0604020202020204" pitchFamily="34" charset="0"/>
                        <a:buChar char="•"/>
                      </a:pPr>
                      <a:r>
                        <a:rPr lang="en-GB" sz="900" dirty="0"/>
                        <a:t>I know that exercise keeps is good for our heart, lungs and muscles. 16 </a:t>
                      </a:r>
                    </a:p>
                    <a:p>
                      <a:pPr marL="171450" lvl="0" indent="-171450">
                        <a:buFont typeface="Arial" panose="020B0604020202020204" pitchFamily="34" charset="0"/>
                        <a:buChar char="•"/>
                      </a:pPr>
                      <a:r>
                        <a:rPr lang="en-GB" sz="900" dirty="0"/>
                        <a:t>I know that drinking water takes away nasty things inside us and we must replace lost water through sweating and going to the toilet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94297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1" name="Picture 20">
            <a:extLst>
              <a:ext uri="{FF2B5EF4-FFF2-40B4-BE49-F238E27FC236}">
                <a16:creationId xmlns:a16="http://schemas.microsoft.com/office/drawing/2014/main" id="{40C18AD7-30B0-82A6-789A-D1999BAD3FBE}"/>
              </a:ext>
            </a:extLst>
          </p:cNvPr>
          <p:cNvPicPr>
            <a:picLocks noChangeAspect="1"/>
          </p:cNvPicPr>
          <p:nvPr/>
        </p:nvPicPr>
        <p:blipFill>
          <a:blip r:embed="rId3"/>
          <a:stretch>
            <a:fillRect/>
          </a:stretch>
        </p:blipFill>
        <p:spPr>
          <a:xfrm>
            <a:off x="3056832" y="1950230"/>
            <a:ext cx="2978703" cy="936407"/>
          </a:xfrm>
          <a:prstGeom prst="rect">
            <a:avLst/>
          </a:prstGeom>
        </p:spPr>
      </p:pic>
      <p:pic>
        <p:nvPicPr>
          <p:cNvPr id="6" name="Picture 5">
            <a:extLst>
              <a:ext uri="{FF2B5EF4-FFF2-40B4-BE49-F238E27FC236}">
                <a16:creationId xmlns:a16="http://schemas.microsoft.com/office/drawing/2014/main" id="{6D3B9EFB-E43F-A48A-8672-55D3C67BDF1F}"/>
              </a:ext>
            </a:extLst>
          </p:cNvPr>
          <p:cNvPicPr>
            <a:picLocks noChangeAspect="1"/>
          </p:cNvPicPr>
          <p:nvPr/>
        </p:nvPicPr>
        <p:blipFill>
          <a:blip r:embed="rId4"/>
          <a:stretch>
            <a:fillRect/>
          </a:stretch>
        </p:blipFill>
        <p:spPr>
          <a:xfrm>
            <a:off x="2648660" y="5772046"/>
            <a:ext cx="4369025" cy="825542"/>
          </a:xfrm>
          <a:prstGeom prst="rect">
            <a:avLst/>
          </a:prstGeom>
        </p:spPr>
      </p:pic>
      <p:pic>
        <p:nvPicPr>
          <p:cNvPr id="2" name="Picture 1">
            <a:extLst>
              <a:ext uri="{FF2B5EF4-FFF2-40B4-BE49-F238E27FC236}">
                <a16:creationId xmlns:a16="http://schemas.microsoft.com/office/drawing/2014/main" id="{07AA22C8-24F4-CB41-0825-1E5ECA60DFA0}"/>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62568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701214230"/>
              </p:ext>
            </p:extLst>
          </p:nvPr>
        </p:nvGraphicFramePr>
        <p:xfrm>
          <a:off x="287188" y="1031771"/>
          <a:ext cx="9333245" cy="5364088"/>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217735">
                  <a:extLst>
                    <a:ext uri="{9D8B030D-6E8A-4147-A177-3AD203B41FA5}">
                      <a16:colId xmlns:a16="http://schemas.microsoft.com/office/drawing/2014/main" val="62550763"/>
                    </a:ext>
                  </a:extLst>
                </a:gridCol>
                <a:gridCol w="1009482">
                  <a:extLst>
                    <a:ext uri="{9D8B030D-6E8A-4147-A177-3AD203B41FA5}">
                      <a16:colId xmlns:a16="http://schemas.microsoft.com/office/drawing/2014/main" val="1504996340"/>
                    </a:ext>
                  </a:extLst>
                </a:gridCol>
                <a:gridCol w="3876675">
                  <a:extLst>
                    <a:ext uri="{9D8B030D-6E8A-4147-A177-3AD203B41FA5}">
                      <a16:colId xmlns:a16="http://schemas.microsoft.com/office/drawing/2014/main" val="1503854659"/>
                    </a:ext>
                  </a:extLst>
                </a:gridCol>
                <a:gridCol w="2573940">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2 Spring Term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identify and compare the suitability of a variety of everyday materials, including wood, metal, plastic, glass, brick, rock, paper and cardboard for particular uses</a:t>
                      </a:r>
                    </a:p>
                    <a:p>
                      <a:pPr marL="171450" indent="-171450">
                        <a:lnSpc>
                          <a:spcPct val="107000"/>
                        </a:lnSpc>
                        <a:spcAft>
                          <a:spcPts val="0"/>
                        </a:spcAft>
                        <a:buFont typeface="Arial" panose="020B0604020202020204" pitchFamily="34" charset="0"/>
                        <a:buChar char="•"/>
                      </a:pPr>
                      <a:r>
                        <a:rPr lang="en-GB" sz="900" dirty="0"/>
                        <a:t>find out how the shapes of solid objects made from some materials can be changed by squashing, bending, twisting and stretching.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Uses of Everyday Materials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What is the right material for the job?</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dirty="0"/>
                        <a:t>I know that materials have different properties such as: waterproof; strong; hard; soft; flexible; rigid; light or heavy. </a:t>
                      </a:r>
                    </a:p>
                    <a:p>
                      <a:pPr marL="171450" lvl="0" indent="-171450">
                        <a:buFont typeface="Arial" panose="020B0604020202020204" pitchFamily="34" charset="0"/>
                        <a:buChar char="•"/>
                      </a:pPr>
                      <a:r>
                        <a:rPr lang="en-GB" sz="1000" dirty="0"/>
                        <a:t>I know that the properties of a material decide how useful it is for a given job.</a:t>
                      </a:r>
                    </a:p>
                    <a:p>
                      <a:pPr marL="171450" lvl="0" indent="-171450">
                        <a:buFont typeface="Arial" panose="020B0604020202020204" pitchFamily="34" charset="0"/>
                        <a:buChar char="•"/>
                      </a:pPr>
                      <a:r>
                        <a:rPr lang="en-GB" sz="1000" dirty="0"/>
                        <a:t>I know that applying forces to objects can change their shape.</a:t>
                      </a:r>
                    </a:p>
                    <a:p>
                      <a:pPr marL="171450" lvl="0" indent="-171450">
                        <a:buFont typeface="Arial" panose="020B0604020202020204" pitchFamily="34" charset="0"/>
                        <a:buChar char="•"/>
                      </a:pPr>
                      <a:r>
                        <a:rPr lang="en-GB" sz="1000" dirty="0"/>
                        <a:t>I know that absorbent materials take up liquid. </a:t>
                      </a:r>
                    </a:p>
                    <a:p>
                      <a:pPr marL="171450" lvl="0" indent="-171450">
                        <a:buFont typeface="Arial" panose="020B0604020202020204" pitchFamily="34" charset="0"/>
                        <a:buChar char="•"/>
                      </a:pPr>
                      <a:r>
                        <a:rPr lang="en-GB" sz="1000" dirty="0"/>
                        <a:t>I know that waterproof materials do not let liquid through them. </a:t>
                      </a:r>
                      <a:endParaRPr lang="en-GB" sz="10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65D3095D-21DB-FE83-FC0D-BCCC18886C2C}"/>
              </a:ext>
            </a:extLst>
          </p:cNvPr>
          <p:cNvPicPr>
            <a:picLocks noChangeAspect="1"/>
          </p:cNvPicPr>
          <p:nvPr/>
        </p:nvPicPr>
        <p:blipFill>
          <a:blip r:embed="rId3"/>
          <a:stretch>
            <a:fillRect/>
          </a:stretch>
        </p:blipFill>
        <p:spPr>
          <a:xfrm>
            <a:off x="3263703" y="1865635"/>
            <a:ext cx="3722278" cy="1177730"/>
          </a:xfrm>
          <a:prstGeom prst="rect">
            <a:avLst/>
          </a:prstGeom>
        </p:spPr>
      </p:pic>
      <p:pic>
        <p:nvPicPr>
          <p:cNvPr id="6" name="Picture 5">
            <a:extLst>
              <a:ext uri="{FF2B5EF4-FFF2-40B4-BE49-F238E27FC236}">
                <a16:creationId xmlns:a16="http://schemas.microsoft.com/office/drawing/2014/main" id="{C28DAAA3-6CCB-15E0-B214-2C1E21DDE6A1}"/>
              </a:ext>
            </a:extLst>
          </p:cNvPr>
          <p:cNvPicPr>
            <a:picLocks noChangeAspect="1"/>
          </p:cNvPicPr>
          <p:nvPr/>
        </p:nvPicPr>
        <p:blipFill>
          <a:blip r:embed="rId4"/>
          <a:stretch>
            <a:fillRect/>
          </a:stretch>
        </p:blipFill>
        <p:spPr>
          <a:xfrm>
            <a:off x="3028543" y="5144265"/>
            <a:ext cx="3890187" cy="1118588"/>
          </a:xfrm>
          <a:prstGeom prst="rect">
            <a:avLst/>
          </a:prstGeom>
        </p:spPr>
      </p:pic>
      <p:pic>
        <p:nvPicPr>
          <p:cNvPr id="4" name="Picture 3">
            <a:extLst>
              <a:ext uri="{FF2B5EF4-FFF2-40B4-BE49-F238E27FC236}">
                <a16:creationId xmlns:a16="http://schemas.microsoft.com/office/drawing/2014/main" id="{376E05FA-4966-764D-BED3-92F99A71DC51}"/>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64220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1914-68ED-C8FD-A672-1476CB7F943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E8697548-9D4F-0E5C-C82A-2F3567102CAC}"/>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D1AD0EB3-AD61-2273-4D8F-884D380745C0}"/>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B03042DA-06C5-EFD0-BBB6-409C68564CB5}"/>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4900B8FC-E06D-7CC3-1EFE-7A74025B84FF}"/>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B298A6F7-FAFF-BE19-8126-DAC824180678}"/>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2EA2975-3E9F-A05D-D706-F5FDFA1D996F}"/>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C677B478-3AA0-B5D6-F54A-8D2F6D13B299}"/>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03C5B204-AA63-DA77-6EF1-144C543CE1F9}"/>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63F3F307-9E76-4A50-7B20-73269F1A9781}"/>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6E8A99B-8A79-A0D8-23B3-09301BBD6FAA}"/>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B6151FF9-756F-DFFD-E453-85C9718976A9}"/>
              </a:ext>
            </a:extLst>
          </p:cNvPr>
          <p:cNvGraphicFramePr>
            <a:graphicFrameLocks noGrp="1"/>
          </p:cNvGraphicFramePr>
          <p:nvPr>
            <p:extLst>
              <p:ext uri="{D42A27DB-BD31-4B8C-83A1-F6EECF244321}">
                <p14:modId xmlns:p14="http://schemas.microsoft.com/office/powerpoint/2010/main" val="910690968"/>
              </p:ext>
            </p:extLst>
          </p:nvPr>
        </p:nvGraphicFramePr>
        <p:xfrm>
          <a:off x="287188" y="1031771"/>
          <a:ext cx="9333244" cy="5680700"/>
        </p:xfrm>
        <a:graphic>
          <a:graphicData uri="http://schemas.openxmlformats.org/drawingml/2006/table">
            <a:tbl>
              <a:tblPr firstRow="1" bandRow="1">
                <a:tableStyleId>{8A107856-5554-42FB-B03E-39F5DBC370BA}</a:tableStyleId>
              </a:tblPr>
              <a:tblGrid>
                <a:gridCol w="533399">
                  <a:extLst>
                    <a:ext uri="{9D8B030D-6E8A-4147-A177-3AD203B41FA5}">
                      <a16:colId xmlns:a16="http://schemas.microsoft.com/office/drawing/2014/main" val="3993469012"/>
                    </a:ext>
                  </a:extLst>
                </a:gridCol>
                <a:gridCol w="1790700">
                  <a:extLst>
                    <a:ext uri="{9D8B030D-6E8A-4147-A177-3AD203B41FA5}">
                      <a16:colId xmlns:a16="http://schemas.microsoft.com/office/drawing/2014/main" val="62550763"/>
                    </a:ext>
                  </a:extLst>
                </a:gridCol>
                <a:gridCol w="1000590">
                  <a:extLst>
                    <a:ext uri="{9D8B030D-6E8A-4147-A177-3AD203B41FA5}">
                      <a16:colId xmlns:a16="http://schemas.microsoft.com/office/drawing/2014/main" val="1504996340"/>
                    </a:ext>
                  </a:extLst>
                </a:gridCol>
                <a:gridCol w="3295650">
                  <a:extLst>
                    <a:ext uri="{9D8B030D-6E8A-4147-A177-3AD203B41FA5}">
                      <a16:colId xmlns:a16="http://schemas.microsoft.com/office/drawing/2014/main" val="1503854659"/>
                    </a:ext>
                  </a:extLst>
                </a:gridCol>
                <a:gridCol w="2712905">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2 Spring Term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explore and compare the differences between things that are living, dead, and things that have never been alive </a:t>
                      </a:r>
                    </a:p>
                    <a:p>
                      <a:pPr marL="171450" indent="-171450">
                        <a:lnSpc>
                          <a:spcPct val="107000"/>
                        </a:lnSpc>
                        <a:spcAft>
                          <a:spcPts val="0"/>
                        </a:spcAft>
                        <a:buFont typeface="Arial" panose="020B0604020202020204" pitchFamily="34" charset="0"/>
                        <a:buChar char="•"/>
                      </a:pPr>
                      <a:r>
                        <a:rPr lang="en-GB" sz="900" dirty="0"/>
                        <a:t>identify that most living things live in habitats to which they are suited and describe how different habitats provide for the basic needs of different kinds of animals and plants, and how they depend on each other</a:t>
                      </a:r>
                    </a:p>
                    <a:p>
                      <a:pPr marL="171450" indent="-171450">
                        <a:lnSpc>
                          <a:spcPct val="107000"/>
                        </a:lnSpc>
                        <a:spcAft>
                          <a:spcPts val="0"/>
                        </a:spcAft>
                        <a:buFont typeface="Arial" panose="020B0604020202020204" pitchFamily="34" charset="0"/>
                        <a:buChar char="•"/>
                      </a:pPr>
                      <a:r>
                        <a:rPr lang="en-GB" sz="900" dirty="0"/>
                        <a:t>identify and name a variety of plants and animals in their habitats, including microhabitats</a:t>
                      </a:r>
                    </a:p>
                    <a:p>
                      <a:pPr marL="171450" indent="-171450">
                        <a:lnSpc>
                          <a:spcPct val="107000"/>
                        </a:lnSpc>
                        <a:spcAft>
                          <a:spcPts val="0"/>
                        </a:spcAft>
                        <a:buFont typeface="Arial" panose="020B0604020202020204" pitchFamily="34" charset="0"/>
                        <a:buChar char="•"/>
                      </a:pPr>
                      <a:r>
                        <a:rPr lang="en-GB" sz="900" dirty="0"/>
                        <a:t>find out how the shapes of solid objects made from some materials can be changed by squashing, bending, twisting and stretching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CHEMISTRY – Uses of Everyday Materials</a:t>
                      </a:r>
                    </a:p>
                    <a:p>
                      <a:pPr>
                        <a:lnSpc>
                          <a:spcPct val="107000"/>
                        </a:lnSpc>
                        <a:spcAft>
                          <a:spcPts val="0"/>
                        </a:spcAft>
                      </a:pPr>
                      <a:endParaRPr lang="en-GB" sz="1000" dirty="0"/>
                    </a:p>
                    <a:p>
                      <a:pPr>
                        <a:lnSpc>
                          <a:spcPct val="107000"/>
                        </a:lnSpc>
                        <a:spcAft>
                          <a:spcPts val="0"/>
                        </a:spcAft>
                      </a:pPr>
                      <a:r>
                        <a:rPr lang="en-GB" sz="1000" dirty="0"/>
                        <a:t>BIOLOGY – Living Things and Their Habitats</a:t>
                      </a:r>
                    </a:p>
                    <a:p>
                      <a:pPr>
                        <a:lnSpc>
                          <a:spcPct val="107000"/>
                        </a:lnSpc>
                        <a:spcAft>
                          <a:spcPts val="0"/>
                        </a:spcAft>
                      </a:pPr>
                      <a:endParaRPr lang="en-GB" sz="1000" dirty="0"/>
                    </a:p>
                    <a:p>
                      <a:pPr>
                        <a:lnSpc>
                          <a:spcPct val="107000"/>
                        </a:lnSpc>
                        <a:spcAft>
                          <a:spcPts val="0"/>
                        </a:spcAft>
                      </a:pPr>
                      <a:r>
                        <a:rPr lang="en-GB" sz="1000" dirty="0"/>
                        <a:t>What is it made from?</a:t>
                      </a:r>
                    </a:p>
                    <a:p>
                      <a:pPr>
                        <a:lnSpc>
                          <a:spcPct val="107000"/>
                        </a:lnSpc>
                        <a:spcAft>
                          <a:spcPts val="0"/>
                        </a:spcAft>
                      </a:pPr>
                      <a:endParaRPr lang="en-GB" sz="1000" dirty="0"/>
                    </a:p>
                    <a:p>
                      <a:pPr>
                        <a:lnSpc>
                          <a:spcPct val="107000"/>
                        </a:lnSpc>
                        <a:spcAft>
                          <a:spcPts val="0"/>
                        </a:spcAft>
                      </a:pPr>
                      <a:r>
                        <a:rPr lang="en-GB" sz="1000" dirty="0"/>
                        <a:t>Compare: What is alive, what is not alive, what has never been alive?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dirty="0"/>
                        <a:t>I know that many types of plastic are waterproof</a:t>
                      </a:r>
                    </a:p>
                    <a:p>
                      <a:pPr marL="171450" lvl="0" indent="-171450">
                        <a:buFont typeface="Arial" panose="020B0604020202020204" pitchFamily="34" charset="0"/>
                        <a:buChar char="•"/>
                      </a:pPr>
                      <a:r>
                        <a:rPr lang="en-GB" sz="1000" dirty="0"/>
                        <a:t>I know that steel (a type of metal) is strong, that rock is hard; that cotton wool is soft, that rubber is flexible, that rock is rigid, that polystyrene (a type of plastic) is light and that iron (a type of metal) is heavy,</a:t>
                      </a:r>
                    </a:p>
                    <a:p>
                      <a:pPr marL="171450" lvl="0" indent="-171450">
                        <a:buFont typeface="Arial" panose="020B0604020202020204" pitchFamily="34" charset="0"/>
                        <a:buChar char="•"/>
                      </a:pPr>
                      <a:r>
                        <a:rPr lang="en-GB" sz="1000" dirty="0"/>
                        <a:t>I know that some objects are made up from more than on type of material</a:t>
                      </a:r>
                    </a:p>
                    <a:p>
                      <a:pPr marL="171450" lvl="0" indent="-171450">
                        <a:buFont typeface="Arial" panose="020B0604020202020204" pitchFamily="34" charset="0"/>
                        <a:buChar char="•"/>
                      </a:pPr>
                      <a:r>
                        <a:rPr lang="en-GB" sz="1000" dirty="0"/>
                        <a:t>I know that living things move, grow, consume nutrients and reproduce</a:t>
                      </a:r>
                    </a:p>
                    <a:p>
                      <a:pPr marL="171450" lvl="0" indent="-171450">
                        <a:buFont typeface="Arial" panose="020B0604020202020204" pitchFamily="34" charset="0"/>
                        <a:buChar char="•"/>
                      </a:pPr>
                      <a:r>
                        <a:rPr lang="en-GB" sz="1000" dirty="0"/>
                        <a:t>I know that dead things used to do these things, but no longer do;</a:t>
                      </a:r>
                    </a:p>
                    <a:p>
                      <a:pPr marL="171450" lvl="0" indent="-171450">
                        <a:buFont typeface="Arial" panose="020B0604020202020204" pitchFamily="34" charset="0"/>
                        <a:buChar char="•"/>
                      </a:pPr>
                      <a:r>
                        <a:rPr lang="en-GB" sz="1000" dirty="0"/>
                        <a:t>I know that things that never lived have never done these things.</a:t>
                      </a:r>
                    </a:p>
                    <a:p>
                      <a:pPr marL="171450" lvl="0" indent="-171450">
                        <a:buFont typeface="Arial" panose="020B0604020202020204" pitchFamily="34" charset="0"/>
                        <a:buChar char="•"/>
                      </a:pPr>
                      <a:r>
                        <a:rPr lang="en-GB" sz="1000" dirty="0"/>
                        <a:t>I know that materials are chosen to make items because of their specific properties </a:t>
                      </a:r>
                      <a:endParaRPr lang="en-GB" sz="10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2395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A840BA42-FFF4-1D02-5132-FE67DC719EA3}"/>
              </a:ext>
            </a:extLst>
          </p:cNvPr>
          <p:cNvPicPr>
            <a:picLocks noChangeAspect="1"/>
          </p:cNvPicPr>
          <p:nvPr/>
        </p:nvPicPr>
        <p:blipFill>
          <a:blip r:embed="rId3"/>
          <a:stretch>
            <a:fillRect/>
          </a:stretch>
        </p:blipFill>
        <p:spPr>
          <a:xfrm>
            <a:off x="3717215" y="1875511"/>
            <a:ext cx="3139319" cy="1034870"/>
          </a:xfrm>
          <a:prstGeom prst="rect">
            <a:avLst/>
          </a:prstGeom>
        </p:spPr>
      </p:pic>
      <p:pic>
        <p:nvPicPr>
          <p:cNvPr id="7" name="Picture 6">
            <a:extLst>
              <a:ext uri="{FF2B5EF4-FFF2-40B4-BE49-F238E27FC236}">
                <a16:creationId xmlns:a16="http://schemas.microsoft.com/office/drawing/2014/main" id="{324C6933-A25B-11CC-2136-7F0C88AD6639}"/>
              </a:ext>
            </a:extLst>
          </p:cNvPr>
          <p:cNvPicPr>
            <a:picLocks noChangeAspect="1"/>
          </p:cNvPicPr>
          <p:nvPr/>
        </p:nvPicPr>
        <p:blipFill>
          <a:blip r:embed="rId4"/>
          <a:stretch>
            <a:fillRect/>
          </a:stretch>
        </p:blipFill>
        <p:spPr>
          <a:xfrm>
            <a:off x="3476533" y="5564939"/>
            <a:ext cx="3095809" cy="1006538"/>
          </a:xfrm>
          <a:prstGeom prst="rect">
            <a:avLst/>
          </a:prstGeom>
        </p:spPr>
      </p:pic>
      <p:pic>
        <p:nvPicPr>
          <p:cNvPr id="4" name="Picture 3">
            <a:extLst>
              <a:ext uri="{FF2B5EF4-FFF2-40B4-BE49-F238E27FC236}">
                <a16:creationId xmlns:a16="http://schemas.microsoft.com/office/drawing/2014/main" id="{0BF8A263-8EEB-FB5A-BF35-F670BFC9F564}"/>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10724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901673172"/>
              </p:ext>
            </p:extLst>
          </p:nvPr>
        </p:nvGraphicFramePr>
        <p:xfrm>
          <a:off x="287188" y="1031771"/>
          <a:ext cx="9333249" cy="520104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3423003">
                  <a:extLst>
                    <a:ext uri="{9D8B030D-6E8A-4147-A177-3AD203B41FA5}">
                      <a16:colId xmlns:a16="http://schemas.microsoft.com/office/drawing/2014/main" val="1503854659"/>
                    </a:ext>
                  </a:extLst>
                </a:gridCol>
                <a:gridCol w="3027613">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2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1000" dirty="0"/>
                        <a:t>observe and describe how seeds and bulbs grow into mature plants</a:t>
                      </a:r>
                    </a:p>
                    <a:p>
                      <a:pPr marL="171450" indent="-171450">
                        <a:lnSpc>
                          <a:spcPct val="107000"/>
                        </a:lnSpc>
                        <a:spcAft>
                          <a:spcPts val="0"/>
                        </a:spcAft>
                        <a:buFont typeface="Arial" panose="020B0604020202020204" pitchFamily="34" charset="0"/>
                        <a:buChar char="•"/>
                      </a:pPr>
                      <a:r>
                        <a:rPr lang="en-GB" sz="1000" dirty="0"/>
                        <a:t>find out and describe how plants need water, light and a suitable temperature to grow and stay healthy.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Plants</a:t>
                      </a:r>
                    </a:p>
                    <a:p>
                      <a:pPr>
                        <a:lnSpc>
                          <a:spcPct val="107000"/>
                        </a:lnSpc>
                        <a:spcAft>
                          <a:spcPts val="0"/>
                        </a:spcAft>
                      </a:pPr>
                      <a:endParaRPr lang="en-GB" sz="1000" dirty="0"/>
                    </a:p>
                    <a:p>
                      <a:pPr>
                        <a:lnSpc>
                          <a:spcPct val="107000"/>
                        </a:lnSpc>
                        <a:spcAft>
                          <a:spcPts val="0"/>
                        </a:spcAft>
                      </a:pPr>
                      <a:r>
                        <a:rPr lang="en-GB" sz="1000" dirty="0"/>
                        <a:t>What do plants need to survive and grow?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seeds are living things</a:t>
                      </a:r>
                    </a:p>
                    <a:p>
                      <a:pPr marL="171450" lvl="0" indent="-171450">
                        <a:buFont typeface="Arial" panose="020B0604020202020204" pitchFamily="34" charset="0"/>
                        <a:buChar char="•"/>
                      </a:pPr>
                      <a:r>
                        <a:rPr lang="en-GB" sz="900" dirty="0"/>
                        <a:t>germination means growth of a seed to a plant </a:t>
                      </a:r>
                    </a:p>
                    <a:p>
                      <a:pPr marL="171450" lvl="0" indent="-171450">
                        <a:buFont typeface="Arial" panose="020B0604020202020204" pitchFamily="34" charset="0"/>
                        <a:buChar char="•"/>
                      </a:pPr>
                      <a:r>
                        <a:rPr lang="en-GB" sz="900" dirty="0"/>
                        <a:t>I know that a young plant is called a seedling </a:t>
                      </a:r>
                    </a:p>
                    <a:p>
                      <a:pPr marL="171450" lvl="0" indent="-171450">
                        <a:buFont typeface="Arial" panose="020B0604020202020204" pitchFamily="34" charset="0"/>
                        <a:buChar char="•"/>
                      </a:pPr>
                      <a:r>
                        <a:rPr lang="en-GB" sz="900" dirty="0"/>
                        <a:t>I know that if a plant has drooping leaves and stem it is unhealthy. </a:t>
                      </a:r>
                    </a:p>
                    <a:p>
                      <a:pPr marL="171450" lvl="0" indent="-171450">
                        <a:buFont typeface="Arial" panose="020B0604020202020204" pitchFamily="34" charset="0"/>
                        <a:buChar char="•"/>
                      </a:pPr>
                      <a:r>
                        <a:rPr lang="en-GB" sz="900" dirty="0"/>
                        <a:t>I know that plants spread their seedling away from the parent plant so that they are not competing for resources</a:t>
                      </a:r>
                    </a:p>
                    <a:p>
                      <a:pPr marL="171450" lvl="0" indent="-171450">
                        <a:buFont typeface="Arial" panose="020B0604020202020204" pitchFamily="34" charset="0"/>
                        <a:buChar char="•"/>
                      </a:pPr>
                      <a:r>
                        <a:rPr lang="en-GB" sz="900" dirty="0"/>
                        <a:t>I know that a bulb’s roots grown down and the shoot grows up, they mature and die back down to a bulb again.</a:t>
                      </a:r>
                    </a:p>
                    <a:p>
                      <a:pPr marL="171450" lvl="0" indent="-171450">
                        <a:buFont typeface="Arial" panose="020B0604020202020204" pitchFamily="34" charset="0"/>
                        <a:buChar char="•"/>
                      </a:pPr>
                      <a:r>
                        <a:rPr lang="en-GB" sz="900" dirty="0"/>
                        <a:t>I know that a bulb lays dormant until the next growing season plants grow towards the sunlight and get their energy from the sun </a:t>
                      </a:r>
                    </a:p>
                    <a:p>
                      <a:pPr marL="171450" lvl="0" indent="-171450">
                        <a:buFont typeface="Arial" panose="020B0604020202020204" pitchFamily="34" charset="0"/>
                        <a:buChar char="•"/>
                      </a:pPr>
                      <a:r>
                        <a:rPr lang="en-GB" sz="900" dirty="0"/>
                        <a:t>I know that seeds and bulbs need to be buried underground in soil and that they will thrive and grow into adult plants under the right conditions (water, warmth, light, air, soil and space)</a:t>
                      </a:r>
                    </a:p>
                    <a:p>
                      <a:pPr marL="171450" lvl="0" indent="-171450">
                        <a:buFont typeface="Arial" panose="020B0604020202020204" pitchFamily="34" charset="0"/>
                        <a:buChar char="•"/>
                      </a:pPr>
                      <a:r>
                        <a:rPr lang="en-GB" sz="900" dirty="0"/>
                        <a:t>I know that plants that are deprived of water, light, food or air will not grow and will die.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14DD4379-A13D-33BC-EFE6-44D1C3980D80}"/>
              </a:ext>
            </a:extLst>
          </p:cNvPr>
          <p:cNvPicPr>
            <a:picLocks noChangeAspect="1"/>
          </p:cNvPicPr>
          <p:nvPr/>
        </p:nvPicPr>
        <p:blipFill>
          <a:blip r:embed="rId3"/>
          <a:stretch>
            <a:fillRect/>
          </a:stretch>
        </p:blipFill>
        <p:spPr>
          <a:xfrm>
            <a:off x="3205902" y="1839408"/>
            <a:ext cx="3259142" cy="1039855"/>
          </a:xfrm>
          <a:prstGeom prst="rect">
            <a:avLst/>
          </a:prstGeom>
        </p:spPr>
      </p:pic>
      <p:pic>
        <p:nvPicPr>
          <p:cNvPr id="6" name="Picture 5">
            <a:extLst>
              <a:ext uri="{FF2B5EF4-FFF2-40B4-BE49-F238E27FC236}">
                <a16:creationId xmlns:a16="http://schemas.microsoft.com/office/drawing/2014/main" id="{34167F45-AE34-F251-4B55-0BFAE64033E7}"/>
              </a:ext>
            </a:extLst>
          </p:cNvPr>
          <p:cNvPicPr>
            <a:picLocks noChangeAspect="1"/>
          </p:cNvPicPr>
          <p:nvPr/>
        </p:nvPicPr>
        <p:blipFill>
          <a:blip r:embed="rId4"/>
          <a:stretch>
            <a:fillRect/>
          </a:stretch>
        </p:blipFill>
        <p:spPr>
          <a:xfrm>
            <a:off x="2854165" y="5062962"/>
            <a:ext cx="4191215" cy="971600"/>
          </a:xfrm>
          <a:prstGeom prst="rect">
            <a:avLst/>
          </a:prstGeom>
        </p:spPr>
      </p:pic>
      <p:pic>
        <p:nvPicPr>
          <p:cNvPr id="4" name="Picture 3">
            <a:extLst>
              <a:ext uri="{FF2B5EF4-FFF2-40B4-BE49-F238E27FC236}">
                <a16:creationId xmlns:a16="http://schemas.microsoft.com/office/drawing/2014/main" id="{EE4FB3ED-CD85-EB00-C517-BFE4CA67A40B}"/>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85174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252D1-6C43-6316-F526-896ABB7F07A2}"/>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8C58FEE6-61D9-19F6-D122-4499D6BDD4B9}"/>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67B39B05-E8CD-9959-8B0D-FAEFDAE693FD}"/>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1868B8AF-E03D-9429-48C3-7DBB40A9BDB9}"/>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024B79EE-6CFF-9142-1253-B49A7DA038E2}"/>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AA6EC9CE-7F02-76C9-E4C3-A0754D5F427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1FDFC3F2-25B8-144B-189F-B6AC05647344}"/>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38C65794-F32A-C047-720F-6FC3FB246A2C}"/>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679CBE07-4EB8-DCB4-6FA2-5BE713A38E79}"/>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593BCBA9-D326-2AB9-870D-51CA05114D59}"/>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BF1924A-0EA7-80FB-36F2-C9F43C5B5C54}"/>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88243BFB-9666-486D-33CC-5CAF5B9D1913}"/>
              </a:ext>
            </a:extLst>
          </p:cNvPr>
          <p:cNvGraphicFramePr>
            <a:graphicFrameLocks noGrp="1"/>
          </p:cNvGraphicFramePr>
          <p:nvPr>
            <p:extLst>
              <p:ext uri="{D42A27DB-BD31-4B8C-83A1-F6EECF244321}">
                <p14:modId xmlns:p14="http://schemas.microsoft.com/office/powerpoint/2010/main" val="3943738543"/>
              </p:ext>
            </p:extLst>
          </p:nvPr>
        </p:nvGraphicFramePr>
        <p:xfrm>
          <a:off x="152400" y="1028700"/>
          <a:ext cx="9647378" cy="5831639"/>
        </p:xfrm>
        <a:graphic>
          <a:graphicData uri="http://schemas.openxmlformats.org/drawingml/2006/table">
            <a:tbl>
              <a:tblPr firstRow="1" bandRow="1">
                <a:tableStyleId>{8A107856-5554-42FB-B03E-39F5DBC370BA}</a:tableStyleId>
              </a:tblPr>
              <a:tblGrid>
                <a:gridCol w="857250">
                  <a:extLst>
                    <a:ext uri="{9D8B030D-6E8A-4147-A177-3AD203B41FA5}">
                      <a16:colId xmlns:a16="http://schemas.microsoft.com/office/drawing/2014/main" val="3993469012"/>
                    </a:ext>
                  </a:extLst>
                </a:gridCol>
                <a:gridCol w="1495423">
                  <a:extLst>
                    <a:ext uri="{9D8B030D-6E8A-4147-A177-3AD203B41FA5}">
                      <a16:colId xmlns:a16="http://schemas.microsoft.com/office/drawing/2014/main" val="62550763"/>
                    </a:ext>
                  </a:extLst>
                </a:gridCol>
                <a:gridCol w="942975">
                  <a:extLst>
                    <a:ext uri="{9D8B030D-6E8A-4147-A177-3AD203B41FA5}">
                      <a16:colId xmlns:a16="http://schemas.microsoft.com/office/drawing/2014/main" val="1504996340"/>
                    </a:ext>
                  </a:extLst>
                </a:gridCol>
                <a:gridCol w="3179905">
                  <a:extLst>
                    <a:ext uri="{9D8B030D-6E8A-4147-A177-3AD203B41FA5}">
                      <a16:colId xmlns:a16="http://schemas.microsoft.com/office/drawing/2014/main" val="1503854659"/>
                    </a:ext>
                  </a:extLst>
                </a:gridCol>
                <a:gridCol w="3171825">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2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observe and describe how seeds and bulbs grow into mature plants </a:t>
                      </a:r>
                    </a:p>
                    <a:p>
                      <a:pPr marL="171450" indent="-171450">
                        <a:lnSpc>
                          <a:spcPct val="107000"/>
                        </a:lnSpc>
                        <a:spcAft>
                          <a:spcPts val="0"/>
                        </a:spcAft>
                        <a:buFont typeface="Arial" panose="020B0604020202020204" pitchFamily="34" charset="0"/>
                        <a:buChar char="•"/>
                      </a:pPr>
                      <a:r>
                        <a:rPr lang="en-GB" sz="900" dirty="0"/>
                        <a:t>find out and describe how plants need water, light and a suitable temperature to grow and stay healthy. </a:t>
                      </a:r>
                    </a:p>
                    <a:p>
                      <a:pPr marL="171450" indent="-171450">
                        <a:lnSpc>
                          <a:spcPct val="107000"/>
                        </a:lnSpc>
                        <a:spcAft>
                          <a:spcPts val="0"/>
                        </a:spcAft>
                        <a:buFont typeface="Arial" panose="020B0604020202020204" pitchFamily="34" charset="0"/>
                        <a:buChar char="•"/>
                      </a:pPr>
                      <a:r>
                        <a:rPr lang="en-GB" sz="900" dirty="0"/>
                        <a:t>notice that animals, including humans, have offspring which grow into adults </a:t>
                      </a:r>
                    </a:p>
                    <a:p>
                      <a:pPr marL="171450" indent="-171450">
                        <a:lnSpc>
                          <a:spcPct val="107000"/>
                        </a:lnSpc>
                        <a:spcAft>
                          <a:spcPts val="0"/>
                        </a:spcAft>
                        <a:buFont typeface="Arial" panose="020B0604020202020204" pitchFamily="34" charset="0"/>
                        <a:buChar char="•"/>
                      </a:pPr>
                      <a:r>
                        <a:rPr lang="en-GB" sz="900" dirty="0"/>
                        <a:t>find out about and describe the basic needs of animals, including humans, for survival (water, food and air) </a:t>
                      </a:r>
                    </a:p>
                    <a:p>
                      <a:pPr marL="171450" indent="-171450">
                        <a:lnSpc>
                          <a:spcPct val="107000"/>
                        </a:lnSpc>
                        <a:spcAft>
                          <a:spcPts val="0"/>
                        </a:spcAft>
                        <a:buFont typeface="Arial" panose="020B0604020202020204" pitchFamily="34" charset="0"/>
                        <a:buChar char="•"/>
                      </a:pPr>
                      <a:r>
                        <a:rPr lang="en-GB" sz="900" dirty="0"/>
                        <a:t>describe the importance for humans of exercise, eating the right amounts of different types of food, and hygiene</a:t>
                      </a:r>
                      <a:r>
                        <a:rPr lang="en-GB" sz="1000" dirty="0"/>
                        <a:t>.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Plants</a:t>
                      </a:r>
                    </a:p>
                    <a:p>
                      <a:pPr>
                        <a:lnSpc>
                          <a:spcPct val="107000"/>
                        </a:lnSpc>
                        <a:spcAft>
                          <a:spcPts val="0"/>
                        </a:spcAft>
                      </a:pPr>
                      <a:endParaRPr lang="en-GB" sz="1000" dirty="0"/>
                    </a:p>
                    <a:p>
                      <a:pPr>
                        <a:lnSpc>
                          <a:spcPct val="107000"/>
                        </a:lnSpc>
                        <a:spcAft>
                          <a:spcPts val="0"/>
                        </a:spcAft>
                      </a:pPr>
                      <a:r>
                        <a:rPr lang="en-GB" sz="1000" dirty="0"/>
                        <a:t>How do seeds and bulbs grow? What do I know about animals including humans?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 I know that seeds are living things </a:t>
                      </a:r>
                    </a:p>
                    <a:p>
                      <a:pPr marL="171450" lvl="0" indent="-171450">
                        <a:buFont typeface="Arial" panose="020B0604020202020204" pitchFamily="34" charset="0"/>
                        <a:buChar char="•"/>
                      </a:pPr>
                      <a:r>
                        <a:rPr lang="en-GB" sz="900" dirty="0"/>
                        <a:t>I know that germination means growth of a seed to a plant </a:t>
                      </a:r>
                    </a:p>
                    <a:p>
                      <a:pPr marL="171450" lvl="0" indent="-171450">
                        <a:buFont typeface="Arial" panose="020B0604020202020204" pitchFamily="34" charset="0"/>
                        <a:buChar char="•"/>
                      </a:pPr>
                      <a:r>
                        <a:rPr lang="en-GB" sz="900" dirty="0"/>
                        <a:t>I know that a young plant is called a seedling </a:t>
                      </a:r>
                    </a:p>
                    <a:p>
                      <a:pPr marL="171450" lvl="0" indent="-171450">
                        <a:buFont typeface="Arial" panose="020B0604020202020204" pitchFamily="34" charset="0"/>
                        <a:buChar char="•"/>
                      </a:pPr>
                      <a:r>
                        <a:rPr lang="en-GB" sz="900" dirty="0"/>
                        <a:t>I know that plants spread their seedling away from the parent plant so that they are not competing for resources </a:t>
                      </a:r>
                    </a:p>
                    <a:p>
                      <a:pPr marL="171450" lvl="0" indent="-171450">
                        <a:buFont typeface="Arial" panose="020B0604020202020204" pitchFamily="34" charset="0"/>
                        <a:buChar char="•"/>
                      </a:pPr>
                      <a:r>
                        <a:rPr lang="en-GB" sz="900" dirty="0"/>
                        <a:t>I know that a bulb’s roots grown down and the shoot grows up, they mature and die back down to a bulb again. </a:t>
                      </a:r>
                    </a:p>
                    <a:p>
                      <a:pPr marL="171450" lvl="0" indent="-171450">
                        <a:buFont typeface="Arial" panose="020B0604020202020204" pitchFamily="34" charset="0"/>
                        <a:buChar char="•"/>
                      </a:pPr>
                      <a:r>
                        <a:rPr lang="en-GB" sz="900" dirty="0"/>
                        <a:t>I know that a bulb lays dormant until the next growing season</a:t>
                      </a:r>
                    </a:p>
                    <a:p>
                      <a:pPr marL="171450" lvl="0" indent="-171450">
                        <a:buFont typeface="Arial" panose="020B0604020202020204" pitchFamily="34" charset="0"/>
                        <a:buChar char="•"/>
                      </a:pPr>
                      <a:r>
                        <a:rPr lang="en-GB" sz="900" dirty="0"/>
                        <a:t>I know that  grow towards the sunlight and get their energy from the sun</a:t>
                      </a:r>
                    </a:p>
                    <a:p>
                      <a:pPr marL="171450" lvl="0" indent="-171450">
                        <a:buFont typeface="Arial" panose="020B0604020202020204" pitchFamily="34" charset="0"/>
                        <a:buChar char="•"/>
                      </a:pPr>
                      <a:r>
                        <a:rPr lang="en-GB" sz="900" dirty="0"/>
                        <a:t>I know that seeds and bulbs need to be buried underground in soil and that they will thrive and grow into adult plants under the right conditions (water, warmth, light, air, soil and space)</a:t>
                      </a:r>
                    </a:p>
                    <a:p>
                      <a:pPr marL="171450" lvl="0" indent="-171450">
                        <a:buFont typeface="Arial" panose="020B0604020202020204" pitchFamily="34" charset="0"/>
                        <a:buChar char="•"/>
                      </a:pPr>
                      <a:r>
                        <a:rPr lang="en-GB" sz="900" dirty="0"/>
                        <a:t>I know that some offspring look the same as the adults and others loo different.</a:t>
                      </a:r>
                    </a:p>
                    <a:p>
                      <a:pPr marL="171450" lvl="0" indent="-171450">
                        <a:buFont typeface="Arial" panose="020B0604020202020204" pitchFamily="34" charset="0"/>
                        <a:buChar char="•"/>
                      </a:pPr>
                      <a:r>
                        <a:rPr lang="en-GB" sz="900" dirty="0"/>
                        <a:t>I know that plants that are deprived of water, light, food or air will not grow and will die.</a:t>
                      </a:r>
                    </a:p>
                    <a:p>
                      <a:pPr marL="171450" lvl="0" indent="-171450">
                        <a:buFont typeface="Arial" panose="020B0604020202020204" pitchFamily="34" charset="0"/>
                        <a:buChar char="•"/>
                      </a:pPr>
                      <a:r>
                        <a:rPr lang="en-GB" sz="900" dirty="0"/>
                        <a:t>I know that the acronym MRS GREN stands for Movement, Respiration, Sensitivity, Growth, Reproduction, Excretion and Nutrition</a:t>
                      </a:r>
                    </a:p>
                    <a:p>
                      <a:pPr marL="171450" lvl="0" indent="-171450">
                        <a:buFont typeface="Arial" panose="020B0604020202020204" pitchFamily="34" charset="0"/>
                        <a:buChar char="•"/>
                      </a:pPr>
                      <a:r>
                        <a:rPr lang="en-GB" sz="900" dirty="0"/>
                        <a:t>I know that food keeps people healthy, gives people energy and helps people grow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1915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B0D1F61A-8577-5548-EDA4-3168EEF30AEA}"/>
              </a:ext>
            </a:extLst>
          </p:cNvPr>
          <p:cNvPicPr>
            <a:picLocks noChangeAspect="1"/>
          </p:cNvPicPr>
          <p:nvPr/>
        </p:nvPicPr>
        <p:blipFill>
          <a:blip r:embed="rId3"/>
          <a:stretch>
            <a:fillRect/>
          </a:stretch>
        </p:blipFill>
        <p:spPr>
          <a:xfrm>
            <a:off x="3501177" y="1934658"/>
            <a:ext cx="3039636" cy="967372"/>
          </a:xfrm>
          <a:prstGeom prst="rect">
            <a:avLst/>
          </a:prstGeom>
        </p:spPr>
      </p:pic>
      <p:pic>
        <p:nvPicPr>
          <p:cNvPr id="6" name="Picture 5">
            <a:extLst>
              <a:ext uri="{FF2B5EF4-FFF2-40B4-BE49-F238E27FC236}">
                <a16:creationId xmlns:a16="http://schemas.microsoft.com/office/drawing/2014/main" id="{02D133E7-9C8F-23E2-068C-96F860831375}"/>
              </a:ext>
            </a:extLst>
          </p:cNvPr>
          <p:cNvPicPr>
            <a:picLocks noChangeAspect="1"/>
          </p:cNvPicPr>
          <p:nvPr/>
        </p:nvPicPr>
        <p:blipFill>
          <a:blip r:embed="rId4"/>
          <a:stretch>
            <a:fillRect/>
          </a:stretch>
        </p:blipFill>
        <p:spPr>
          <a:xfrm>
            <a:off x="3277506" y="6006979"/>
            <a:ext cx="3505415" cy="723950"/>
          </a:xfrm>
          <a:prstGeom prst="rect">
            <a:avLst/>
          </a:prstGeom>
        </p:spPr>
      </p:pic>
      <p:pic>
        <p:nvPicPr>
          <p:cNvPr id="4" name="Picture 3">
            <a:extLst>
              <a:ext uri="{FF2B5EF4-FFF2-40B4-BE49-F238E27FC236}">
                <a16:creationId xmlns:a16="http://schemas.microsoft.com/office/drawing/2014/main" id="{EB00C8E2-E9DC-296F-678B-DF5E622D18FC}"/>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91132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EAE7-8B03-C054-1FAC-1092F707EEF2}"/>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75DB481E-0167-4A21-0BF1-4F3107B8F528}"/>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F4032553-7694-D35C-8AC8-87F05726DC5E}"/>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AB31CF97-D293-CCFB-D3FA-D47DA10C7813}"/>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08419671-9535-67A9-CA45-3FE8E96FD68E}"/>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787BA221-0E54-C1A8-AC99-2927D07BB021}"/>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A8A90804-1358-B440-EABE-20D1BE3E30DF}"/>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8A470EF4-4B17-1787-67ED-56DB9A850C3D}"/>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4FD118E5-E5A4-2A6C-3874-D11599277C4C}"/>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419C4FDF-349C-410A-3150-F9641F519672}"/>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9D7E4A6-4AB5-1C45-4502-334B640ABA5D}"/>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30307750-8D16-094F-59F4-E4CA68040564}"/>
              </a:ext>
            </a:extLst>
          </p:cNvPr>
          <p:cNvGraphicFramePr>
            <a:graphicFrameLocks noGrp="1"/>
          </p:cNvGraphicFramePr>
          <p:nvPr>
            <p:extLst>
              <p:ext uri="{D42A27DB-BD31-4B8C-83A1-F6EECF244321}">
                <p14:modId xmlns:p14="http://schemas.microsoft.com/office/powerpoint/2010/main" val="3303533049"/>
              </p:ext>
            </p:extLst>
          </p:nvPr>
        </p:nvGraphicFramePr>
        <p:xfrm>
          <a:off x="287188" y="1031771"/>
          <a:ext cx="9333249" cy="5487901"/>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3075531">
                  <a:extLst>
                    <a:ext uri="{9D8B030D-6E8A-4147-A177-3AD203B41FA5}">
                      <a16:colId xmlns:a16="http://schemas.microsoft.com/office/drawing/2014/main" val="1503854659"/>
                    </a:ext>
                  </a:extLst>
                </a:gridCol>
                <a:gridCol w="3375085">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1000" dirty="0"/>
                        <a:t>compare and group together different kinds of rocks based on their appearance and simple physical properties </a:t>
                      </a:r>
                    </a:p>
                    <a:p>
                      <a:pPr marL="171450" indent="-171450">
                        <a:lnSpc>
                          <a:spcPct val="107000"/>
                        </a:lnSpc>
                        <a:spcAft>
                          <a:spcPts val="0"/>
                        </a:spcAft>
                        <a:buFont typeface="Arial" panose="020B0604020202020204" pitchFamily="34" charset="0"/>
                        <a:buChar char="•"/>
                      </a:pPr>
                      <a:r>
                        <a:rPr lang="en-GB" sz="1000" dirty="0"/>
                        <a:t>describe in simple terms how fossils are formed when things that have lived are trapped within rock</a:t>
                      </a:r>
                    </a:p>
                    <a:p>
                      <a:pPr marL="171450" indent="-171450">
                        <a:lnSpc>
                          <a:spcPct val="107000"/>
                        </a:lnSpc>
                        <a:spcAft>
                          <a:spcPts val="0"/>
                        </a:spcAft>
                        <a:buFont typeface="Arial" panose="020B0604020202020204" pitchFamily="34" charset="0"/>
                        <a:buChar char="•"/>
                      </a:pPr>
                      <a:r>
                        <a:rPr lang="en-GB" sz="1000" dirty="0"/>
                        <a:t>recognise that soils are made from rocks and organic matter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Rocks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What makes a rock?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there are three kinds of rocks: igneous, sedimentary and metamorphic </a:t>
                      </a:r>
                    </a:p>
                    <a:p>
                      <a:pPr marL="171450" lvl="0" indent="-171450">
                        <a:buFont typeface="Arial" panose="020B0604020202020204" pitchFamily="34" charset="0"/>
                        <a:buChar char="•"/>
                      </a:pPr>
                      <a:r>
                        <a:rPr lang="en-GB" sz="900" dirty="0"/>
                        <a:t>I know that the Earth has a solid crust made up of tectonic plates with molten rock beneath • granite and basalt are types of igneous rock and that igneous rocks form from molten rock below the Earth’s crust</a:t>
                      </a:r>
                    </a:p>
                    <a:p>
                      <a:pPr marL="171450" lvl="0" indent="-171450">
                        <a:buFont typeface="Arial" panose="020B0604020202020204" pitchFamily="34" charset="0"/>
                        <a:buChar char="•"/>
                      </a:pPr>
                      <a:r>
                        <a:rPr lang="en-GB" sz="900" dirty="0"/>
                        <a:t>I know that limestone and sandstone are types of sedimentary rock which form when small, weathered fragments of rock or shell settle and stick together, often in layers </a:t>
                      </a:r>
                    </a:p>
                    <a:p>
                      <a:pPr marL="171450" lvl="0" indent="-171450">
                        <a:buFont typeface="Arial" panose="020B0604020202020204" pitchFamily="34" charset="0"/>
                        <a:buChar char="•"/>
                      </a:pPr>
                      <a:r>
                        <a:rPr lang="en-GB" sz="900" dirty="0"/>
                        <a:t>I know that marble and slate are types of metamorphic rock which form when rocks in Earth’s crust get squashed and heated in processes such as when tectonic plates press against each other </a:t>
                      </a:r>
                    </a:p>
                    <a:p>
                      <a:pPr marL="171450" lvl="0" indent="-171450">
                        <a:buFont typeface="Arial" panose="020B0604020202020204" pitchFamily="34" charset="0"/>
                        <a:buChar char="•"/>
                      </a:pPr>
                      <a:r>
                        <a:rPr lang="en-GB" sz="900" dirty="0"/>
                        <a:t>I know that fossils form when a plant or animal dies and is quickly covered with silt or mud so that it cannot be rotted by microbes or eaten by scavenging animals; in time layers of sediment build, squashing the mud and turning it to stone around the dead plant or animal; the materials in the body are replaced by minerals that flow in water through the rock, leaving a rock in the shape of the animal or plant that was once there </a:t>
                      </a:r>
                    </a:p>
                    <a:p>
                      <a:pPr marL="171450" lvl="0" indent="-171450">
                        <a:buFont typeface="Arial" panose="020B0604020202020204" pitchFamily="34" charset="0"/>
                        <a:buChar char="•"/>
                      </a:pPr>
                      <a:r>
                        <a:rPr lang="en-GB" sz="900" dirty="0"/>
                        <a:t>I know that soil is made from tiny particles of rock broken down by the action of weather (weathering)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029513">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7" name="Picture 6">
            <a:extLst>
              <a:ext uri="{FF2B5EF4-FFF2-40B4-BE49-F238E27FC236}">
                <a16:creationId xmlns:a16="http://schemas.microsoft.com/office/drawing/2014/main" id="{83B43D8A-D8EC-4809-8DB1-C8E7FC9EA268}"/>
              </a:ext>
            </a:extLst>
          </p:cNvPr>
          <p:cNvPicPr>
            <a:picLocks noChangeAspect="1"/>
          </p:cNvPicPr>
          <p:nvPr/>
        </p:nvPicPr>
        <p:blipFill>
          <a:blip r:embed="rId3"/>
          <a:stretch>
            <a:fillRect/>
          </a:stretch>
        </p:blipFill>
        <p:spPr>
          <a:xfrm>
            <a:off x="3231040" y="1876331"/>
            <a:ext cx="2982311" cy="920020"/>
          </a:xfrm>
          <a:prstGeom prst="rect">
            <a:avLst/>
          </a:prstGeom>
        </p:spPr>
      </p:pic>
      <p:pic>
        <p:nvPicPr>
          <p:cNvPr id="11" name="Picture 10">
            <a:extLst>
              <a:ext uri="{FF2B5EF4-FFF2-40B4-BE49-F238E27FC236}">
                <a16:creationId xmlns:a16="http://schemas.microsoft.com/office/drawing/2014/main" id="{5F97C068-82F8-DCD8-C345-232E717EB225}"/>
              </a:ext>
            </a:extLst>
          </p:cNvPr>
          <p:cNvPicPr>
            <a:picLocks noChangeAspect="1"/>
          </p:cNvPicPr>
          <p:nvPr/>
        </p:nvPicPr>
        <p:blipFill>
          <a:blip r:embed="rId4"/>
          <a:stretch>
            <a:fillRect/>
          </a:stretch>
        </p:blipFill>
        <p:spPr>
          <a:xfrm>
            <a:off x="2470043" y="5598331"/>
            <a:ext cx="4790026" cy="656261"/>
          </a:xfrm>
          <a:prstGeom prst="rect">
            <a:avLst/>
          </a:prstGeom>
        </p:spPr>
      </p:pic>
      <p:pic>
        <p:nvPicPr>
          <p:cNvPr id="2" name="Picture 1">
            <a:extLst>
              <a:ext uri="{FF2B5EF4-FFF2-40B4-BE49-F238E27FC236}">
                <a16:creationId xmlns:a16="http://schemas.microsoft.com/office/drawing/2014/main" id="{216D0902-564D-5086-C9C0-B5685E7889BF}"/>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173036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F9F94-AF40-499A-AC08-189D7F0F1EC7}"/>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7E1134B3-C3C7-CA88-E317-366A53733F90}"/>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0903D167-8B0A-5275-E51E-1BFC6684BE49}"/>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BF19E3F4-FABA-E83E-DD71-164C09FD2A4C}"/>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7B552801-76EE-F9AD-2A89-3834DB6E94EC}"/>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E94F712-2506-E74B-8449-C4462202D9B0}"/>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E1CEE50-D6BB-E6DD-51FA-0C15CC5A3A47}"/>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7B5B3151-785B-C3ED-7A6A-D439C04417A3}"/>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9A8C6E9D-7BDB-2877-D55A-A3B10345F389}"/>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6FD6981C-F9F2-4A45-5330-3E930F7647C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56C21BE1-C3F8-2F3B-AE72-E151D1C1EB8F}"/>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FAEAB6B8-A0CE-CA1A-11F0-342CDF075AE3}"/>
              </a:ext>
            </a:extLst>
          </p:cNvPr>
          <p:cNvGraphicFramePr>
            <a:graphicFrameLocks noGrp="1"/>
          </p:cNvGraphicFramePr>
          <p:nvPr>
            <p:extLst>
              <p:ext uri="{D42A27DB-BD31-4B8C-83A1-F6EECF244321}">
                <p14:modId xmlns:p14="http://schemas.microsoft.com/office/powerpoint/2010/main" val="1288485042"/>
              </p:ext>
            </p:extLst>
          </p:nvPr>
        </p:nvGraphicFramePr>
        <p:xfrm>
          <a:off x="287188" y="1031771"/>
          <a:ext cx="9414596" cy="5747437"/>
        </p:xfrm>
        <a:graphic>
          <a:graphicData uri="http://schemas.openxmlformats.org/drawingml/2006/table">
            <a:tbl>
              <a:tblPr firstRow="1" bandRow="1">
                <a:tableStyleId>{8A107856-5554-42FB-B03E-39F5DBC370BA}</a:tableStyleId>
              </a:tblPr>
              <a:tblGrid>
                <a:gridCol w="661126">
                  <a:extLst>
                    <a:ext uri="{9D8B030D-6E8A-4147-A177-3AD203B41FA5}">
                      <a16:colId xmlns:a16="http://schemas.microsoft.com/office/drawing/2014/main" val="3993469012"/>
                    </a:ext>
                  </a:extLst>
                </a:gridCol>
                <a:gridCol w="1228350">
                  <a:extLst>
                    <a:ext uri="{9D8B030D-6E8A-4147-A177-3AD203B41FA5}">
                      <a16:colId xmlns:a16="http://schemas.microsoft.com/office/drawing/2014/main" val="62550763"/>
                    </a:ext>
                  </a:extLst>
                </a:gridCol>
                <a:gridCol w="1018281">
                  <a:extLst>
                    <a:ext uri="{9D8B030D-6E8A-4147-A177-3AD203B41FA5}">
                      <a16:colId xmlns:a16="http://schemas.microsoft.com/office/drawing/2014/main" val="1504996340"/>
                    </a:ext>
                  </a:extLst>
                </a:gridCol>
                <a:gridCol w="3259140">
                  <a:extLst>
                    <a:ext uri="{9D8B030D-6E8A-4147-A177-3AD203B41FA5}">
                      <a16:colId xmlns:a16="http://schemas.microsoft.com/office/drawing/2014/main" val="1503854659"/>
                    </a:ext>
                  </a:extLst>
                </a:gridCol>
                <a:gridCol w="3247699">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identify that animals, including humans, need the right types and amount of nutrition, and that they cannot make their own food; they get nutrition from what they eat</a:t>
                      </a:r>
                    </a:p>
                    <a:p>
                      <a:pPr marL="171450" indent="-171450">
                        <a:lnSpc>
                          <a:spcPct val="107000"/>
                        </a:lnSpc>
                        <a:spcAft>
                          <a:spcPts val="0"/>
                        </a:spcAft>
                        <a:buFont typeface="Arial" panose="020B0604020202020204" pitchFamily="34" charset="0"/>
                        <a:buChar char="•"/>
                      </a:pPr>
                      <a:r>
                        <a:rPr lang="en-GB" sz="900" dirty="0"/>
                        <a:t>identify that humans and some other animals have skeletons and muscles for support, protection and movement.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Animals including Humans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does my body move?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endParaRPr lang="en-GB" sz="900" dirty="0"/>
                    </a:p>
                    <a:p>
                      <a:pPr marL="171450" lvl="0" indent="-171450">
                        <a:buFont typeface="Arial" panose="020B0604020202020204" pitchFamily="34" charset="0"/>
                        <a:buChar char="•"/>
                      </a:pPr>
                      <a:r>
                        <a:rPr lang="en-GB" sz="900" dirty="0"/>
                        <a:t>I know that proteins (meat, fish, eggs and dairy) help us to grow; carbohydrates (bread, cereals, vegetables and sugar) provide us with energy; vitamins, minerals and fibre (fruit and vegetables) keep us healthy; fats can provide energy, help our nerves and brain and absorb vitamins, but we need less of these in our diet; water is essential as our body is mostly made from water.</a:t>
                      </a:r>
                    </a:p>
                    <a:p>
                      <a:pPr marL="171450" lvl="0" indent="-171450">
                        <a:buFont typeface="Arial" panose="020B0604020202020204" pitchFamily="34" charset="0"/>
                        <a:buChar char="•"/>
                      </a:pPr>
                      <a:r>
                        <a:rPr lang="en-GB" sz="900" dirty="0"/>
                        <a:t>I know that getting the right amount of each food group is called a balanced diet</a:t>
                      </a:r>
                    </a:p>
                    <a:p>
                      <a:pPr marL="171450" lvl="0" indent="-171450">
                        <a:buFont typeface="Arial" panose="020B0604020202020204" pitchFamily="34" charset="0"/>
                        <a:buChar char="•"/>
                      </a:pPr>
                      <a:r>
                        <a:rPr lang="en-GB" sz="900" dirty="0"/>
                        <a:t>I know that the blood, muscles and organs need water and nutrients to work (our muscles are 79% water). </a:t>
                      </a:r>
                    </a:p>
                    <a:p>
                      <a:pPr marL="171450" lvl="0" indent="-171450">
                        <a:buFont typeface="Arial" panose="020B0604020202020204" pitchFamily="34" charset="0"/>
                        <a:buChar char="•"/>
                      </a:pPr>
                      <a:r>
                        <a:rPr lang="en-GB" sz="900" dirty="0"/>
                        <a:t>I know that vertebrates are animals with backbones; invertebrates are animals without backbones</a:t>
                      </a:r>
                    </a:p>
                    <a:p>
                      <a:pPr marL="171450" lvl="0" indent="-171450">
                        <a:buFont typeface="Arial" panose="020B0604020202020204" pitchFamily="34" charset="0"/>
                        <a:buChar char="•"/>
                      </a:pPr>
                      <a:r>
                        <a:rPr lang="en-GB" sz="900" dirty="0"/>
                        <a:t>I know that skeletons support the body; protect the brain and lungs; allow movement through joints; create red blood cells</a:t>
                      </a:r>
                    </a:p>
                    <a:p>
                      <a:pPr marL="171450" lvl="0" indent="-171450">
                        <a:buFont typeface="Arial" panose="020B0604020202020204" pitchFamily="34" charset="0"/>
                        <a:buChar char="•"/>
                      </a:pPr>
                      <a:r>
                        <a:rPr lang="en-GB" sz="900" dirty="0"/>
                        <a:t>I know that the skull, pelvis, femur, ribcage and humerus are examples of bones in our bodies.</a:t>
                      </a:r>
                    </a:p>
                    <a:p>
                      <a:pPr marL="171450" lvl="0" indent="-171450">
                        <a:buFont typeface="Arial" panose="020B0604020202020204" pitchFamily="34" charset="0"/>
                        <a:buChar char="•"/>
                      </a:pPr>
                      <a:r>
                        <a:rPr lang="en-GB" sz="900" dirty="0"/>
                        <a:t>I know that muscles can be skeletal (voluntary movement that we control); cardiac muscles (involuntary movement e.g. the heart); smooth muscle (involuntary movements such as the intestines and bladder).</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047749">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165C3F45-861F-9BBB-A19F-E558059C9725}"/>
              </a:ext>
            </a:extLst>
          </p:cNvPr>
          <p:cNvPicPr>
            <a:picLocks noChangeAspect="1"/>
          </p:cNvPicPr>
          <p:nvPr/>
        </p:nvPicPr>
        <p:blipFill>
          <a:blip r:embed="rId3"/>
          <a:stretch>
            <a:fillRect/>
          </a:stretch>
        </p:blipFill>
        <p:spPr>
          <a:xfrm>
            <a:off x="2854217" y="5716946"/>
            <a:ext cx="4197566" cy="825542"/>
          </a:xfrm>
          <a:prstGeom prst="rect">
            <a:avLst/>
          </a:prstGeom>
        </p:spPr>
      </p:pic>
      <p:pic>
        <p:nvPicPr>
          <p:cNvPr id="10" name="Picture 9">
            <a:extLst>
              <a:ext uri="{FF2B5EF4-FFF2-40B4-BE49-F238E27FC236}">
                <a16:creationId xmlns:a16="http://schemas.microsoft.com/office/drawing/2014/main" id="{8273378E-9867-A277-CE30-CA756B94D18F}"/>
              </a:ext>
            </a:extLst>
          </p:cNvPr>
          <p:cNvPicPr>
            <a:picLocks noChangeAspect="1"/>
          </p:cNvPicPr>
          <p:nvPr/>
        </p:nvPicPr>
        <p:blipFill>
          <a:blip r:embed="rId4"/>
          <a:stretch>
            <a:fillRect/>
          </a:stretch>
        </p:blipFill>
        <p:spPr>
          <a:xfrm>
            <a:off x="3231422" y="1875715"/>
            <a:ext cx="3118001" cy="1004750"/>
          </a:xfrm>
          <a:prstGeom prst="rect">
            <a:avLst/>
          </a:prstGeom>
        </p:spPr>
      </p:pic>
      <p:pic>
        <p:nvPicPr>
          <p:cNvPr id="2" name="Picture 1">
            <a:extLst>
              <a:ext uri="{FF2B5EF4-FFF2-40B4-BE49-F238E27FC236}">
                <a16:creationId xmlns:a16="http://schemas.microsoft.com/office/drawing/2014/main" id="{579E05A5-63A5-732C-A52D-7677FD05177F}"/>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63062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571646" y="155076"/>
            <a:ext cx="7132081" cy="653384"/>
          </a:xfrm>
          <a:prstGeom prst="rect">
            <a:avLst/>
          </a:prstGeom>
        </p:spPr>
        <p:txBody>
          <a:bodyPr wrap="none">
            <a:spAutoFit/>
          </a:bodyPr>
          <a:lstStyle/>
          <a:p>
            <a:pPr algn="ctr">
              <a:lnSpc>
                <a:spcPct val="107000"/>
              </a:lnSpc>
              <a:spcAft>
                <a:spcPts val="800"/>
              </a:spcAft>
              <a:tabLst>
                <a:tab pos="2947670" algn="l"/>
              </a:tabLst>
            </a:pPr>
            <a:r>
              <a:rPr lang="en-GB" sz="3600" b="1" dirty="0">
                <a:solidFill>
                  <a:srgbClr val="002060"/>
                </a:solidFill>
                <a:latin typeface="+mj-lt"/>
                <a:ea typeface="Calibri" panose="020F0502020204030204" pitchFamily="34" charset="0"/>
                <a:cs typeface="Times New Roman" panose="02020603050405020304" pitchFamily="18" charset="0"/>
              </a:rPr>
              <a:t>EYFS – Understanding the World</a:t>
            </a:r>
            <a:endParaRPr lang="en-GB" sz="3600" dirty="0">
              <a:effectLst/>
              <a:latin typeface="+mj-lt"/>
              <a:ea typeface="Calibri" panose="020F0502020204030204" pitchFamily="34"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087AD41B-AA15-40A9-B172-6BBC1D9F2334}"/>
              </a:ext>
            </a:extLst>
          </p:cNvPr>
          <p:cNvGraphicFramePr/>
          <p:nvPr>
            <p:extLst>
              <p:ext uri="{D42A27DB-BD31-4B8C-83A1-F6EECF244321}">
                <p14:modId xmlns:p14="http://schemas.microsoft.com/office/powerpoint/2010/main" val="222991330"/>
              </p:ext>
            </p:extLst>
          </p:nvPr>
        </p:nvGraphicFramePr>
        <p:xfrm>
          <a:off x="833924" y="1227666"/>
          <a:ext cx="8127196" cy="520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C94DD19-2E49-4E33-8389-24DAD3AE8A01}"/>
              </a:ext>
            </a:extLst>
          </p:cNvPr>
          <p:cNvSpPr txBox="1"/>
          <p:nvPr/>
        </p:nvSpPr>
        <p:spPr>
          <a:xfrm>
            <a:off x="6427701" y="1863308"/>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solidFill>
                  <a:srgbClr val="44375E"/>
                </a:solidFill>
                <a:latin typeface="+mj-lt"/>
              </a:rPr>
              <a:t>ELG</a:t>
            </a:r>
          </a:p>
          <a:p>
            <a:pPr algn="ctr"/>
            <a:r>
              <a:rPr lang="en-GB" sz="2000" dirty="0">
                <a:solidFill>
                  <a:srgbClr val="44375E"/>
                </a:solidFill>
                <a:latin typeface="+mj-lt"/>
              </a:rPr>
              <a:t> Past and Present </a:t>
            </a:r>
          </a:p>
        </p:txBody>
      </p:sp>
      <p:sp>
        <p:nvSpPr>
          <p:cNvPr id="15" name="TextBox 14">
            <a:extLst>
              <a:ext uri="{FF2B5EF4-FFF2-40B4-BE49-F238E27FC236}">
                <a16:creationId xmlns:a16="http://schemas.microsoft.com/office/drawing/2014/main" id="{E80B46AF-A4C7-40A8-8F7B-8D3C4CCEB07B}"/>
              </a:ext>
            </a:extLst>
          </p:cNvPr>
          <p:cNvSpPr txBox="1"/>
          <p:nvPr/>
        </p:nvSpPr>
        <p:spPr>
          <a:xfrm>
            <a:off x="3801705" y="1835491"/>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solidFill>
                  <a:srgbClr val="44375E"/>
                </a:solidFill>
                <a:latin typeface="+mj-lt"/>
              </a:rPr>
              <a:t>Development Matters Reception </a:t>
            </a:r>
          </a:p>
        </p:txBody>
      </p:sp>
      <p:sp>
        <p:nvSpPr>
          <p:cNvPr id="16" name="TextBox 15">
            <a:extLst>
              <a:ext uri="{FF2B5EF4-FFF2-40B4-BE49-F238E27FC236}">
                <a16:creationId xmlns:a16="http://schemas.microsoft.com/office/drawing/2014/main" id="{D5F5281B-CDFC-4A7A-969F-CE60D635B107}"/>
              </a:ext>
            </a:extLst>
          </p:cNvPr>
          <p:cNvSpPr txBox="1"/>
          <p:nvPr/>
        </p:nvSpPr>
        <p:spPr>
          <a:xfrm>
            <a:off x="1185943" y="1863308"/>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solidFill>
                  <a:srgbClr val="44375E"/>
                </a:solidFill>
                <a:latin typeface="+mj-lt"/>
              </a:rPr>
              <a:t>Development Matters</a:t>
            </a:r>
          </a:p>
          <a:p>
            <a:pPr algn="ctr"/>
            <a:r>
              <a:rPr lang="en-GB" sz="2000" dirty="0">
                <a:solidFill>
                  <a:srgbClr val="44375E"/>
                </a:solidFill>
                <a:latin typeface="+mj-lt"/>
              </a:rPr>
              <a:t>Nursery</a:t>
            </a:r>
          </a:p>
        </p:txBody>
      </p:sp>
      <p:sp>
        <p:nvSpPr>
          <p:cNvPr id="8" name="TextBox 7">
            <a:extLst>
              <a:ext uri="{FF2B5EF4-FFF2-40B4-BE49-F238E27FC236}">
                <a16:creationId xmlns:a16="http://schemas.microsoft.com/office/drawing/2014/main" id="{059060F8-A011-400A-9410-12CEC2DC17C6}"/>
              </a:ext>
            </a:extLst>
          </p:cNvPr>
          <p:cNvSpPr txBox="1"/>
          <p:nvPr/>
        </p:nvSpPr>
        <p:spPr>
          <a:xfrm>
            <a:off x="1231228" y="3703460"/>
            <a:ext cx="2231840" cy="258532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900" dirty="0">
                <a:solidFill>
                  <a:srgbClr val="44375E"/>
                </a:solidFill>
              </a:rPr>
              <a:t>Use all of their senses in hands-on exploration of natural materials.</a:t>
            </a:r>
            <a:endParaRPr lang="en-US" sz="900"/>
          </a:p>
          <a:p>
            <a:pPr marL="171450" indent="-171450">
              <a:buFont typeface="Arial" panose="020B0604020202020204" pitchFamily="34" charset="0"/>
              <a:buChar char="•"/>
            </a:pPr>
            <a:r>
              <a:rPr lang="en-GB" sz="900" dirty="0">
                <a:solidFill>
                  <a:srgbClr val="44375E"/>
                </a:solidFill>
              </a:rPr>
              <a:t>Explore collections of materials with similar and/or different properties.</a:t>
            </a:r>
          </a:p>
          <a:p>
            <a:pPr marL="171450" indent="-171450">
              <a:buFont typeface="Arial" panose="020B0604020202020204" pitchFamily="34" charset="0"/>
              <a:buChar char="•"/>
            </a:pPr>
            <a:r>
              <a:rPr lang="en-GB" sz="900" dirty="0">
                <a:solidFill>
                  <a:srgbClr val="44375E"/>
                </a:solidFill>
              </a:rPr>
              <a:t>Plant seeds and care for growing plants.</a:t>
            </a:r>
          </a:p>
          <a:p>
            <a:pPr marL="171450" indent="-171450">
              <a:buFont typeface="Arial" panose="020B0604020202020204" pitchFamily="34" charset="0"/>
              <a:buChar char="•"/>
            </a:pPr>
            <a:r>
              <a:rPr lang="en-GB" sz="900" dirty="0">
                <a:solidFill>
                  <a:srgbClr val="44375E"/>
                </a:solidFill>
              </a:rPr>
              <a:t>Explore and talk about different forces they can feel.</a:t>
            </a:r>
          </a:p>
          <a:p>
            <a:pPr marL="171450" indent="-171450">
              <a:buFont typeface="Arial" panose="020B0604020202020204" pitchFamily="34" charset="0"/>
              <a:buChar char="•"/>
            </a:pPr>
            <a:r>
              <a:rPr lang="en-GB" sz="900" dirty="0">
                <a:solidFill>
                  <a:srgbClr val="44375E"/>
                </a:solidFill>
              </a:rPr>
              <a:t>Understand the key features of a life cycle of a plant and an animal.</a:t>
            </a:r>
          </a:p>
          <a:p>
            <a:pPr marL="171450" indent="-171450">
              <a:buFont typeface="Arial" panose="020B0604020202020204" pitchFamily="34" charset="0"/>
              <a:buChar char="•"/>
            </a:pPr>
            <a:r>
              <a:rPr lang="en-GB" sz="900" dirty="0">
                <a:solidFill>
                  <a:srgbClr val="44375E"/>
                </a:solidFill>
              </a:rPr>
              <a:t>Talk about the differences between materials and changes they notice.</a:t>
            </a:r>
          </a:p>
          <a:p>
            <a:pPr marL="171450" indent="-171450">
              <a:buFont typeface="Arial" panose="020B0604020202020204" pitchFamily="34" charset="0"/>
              <a:buChar char="•"/>
            </a:pPr>
            <a:r>
              <a:rPr lang="en-GB" sz="900" dirty="0">
                <a:solidFill>
                  <a:srgbClr val="44375E"/>
                </a:solidFill>
              </a:rPr>
              <a:t>Begin to understand the need to respect and care for the natural environment and all living things.</a:t>
            </a:r>
          </a:p>
          <a:p>
            <a:pPr marL="171450" indent="-171450">
              <a:buFont typeface="Arial" panose="020B0604020202020204" pitchFamily="34" charset="0"/>
              <a:buChar char="•"/>
            </a:pPr>
            <a:endParaRPr lang="en-GB" sz="900" dirty="0">
              <a:solidFill>
                <a:srgbClr val="44375E"/>
              </a:solidFill>
            </a:endParaRP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EA761F75-078C-421D-91EC-883EE3B17589}"/>
              </a:ext>
            </a:extLst>
          </p:cNvPr>
          <p:cNvSpPr txBox="1"/>
          <p:nvPr/>
        </p:nvSpPr>
        <p:spPr>
          <a:xfrm>
            <a:off x="3801705" y="3804471"/>
            <a:ext cx="2191633" cy="176971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000" dirty="0">
                <a:solidFill>
                  <a:srgbClr val="44375E"/>
                </a:solidFill>
              </a:rPr>
              <a:t>Explore the natural world around them.</a:t>
            </a:r>
          </a:p>
          <a:p>
            <a:pPr marL="171450" indent="-171450">
              <a:buFont typeface="Arial" panose="020B0604020202020204" pitchFamily="34" charset="0"/>
              <a:buChar char="•"/>
            </a:pPr>
            <a:r>
              <a:rPr lang="en-GB" sz="1000" dirty="0">
                <a:solidFill>
                  <a:srgbClr val="44375E"/>
                </a:solidFill>
              </a:rPr>
              <a:t>Describe what they see, feel and hear whilst outside.</a:t>
            </a:r>
          </a:p>
          <a:p>
            <a:pPr marL="171450" indent="-171450">
              <a:buFont typeface="Arial" panose="020B0604020202020204" pitchFamily="34" charset="0"/>
              <a:buChar char="•"/>
            </a:pPr>
            <a:r>
              <a:rPr lang="en-GB" sz="1000" dirty="0">
                <a:solidFill>
                  <a:srgbClr val="44375E"/>
                </a:solidFill>
              </a:rPr>
              <a:t>Understand the effect of changing seasons on the natural world around them.</a:t>
            </a:r>
          </a:p>
          <a:p>
            <a:pPr marL="171450" indent="-171450">
              <a:buFont typeface="Arial" panose="020B0604020202020204" pitchFamily="34" charset="0"/>
              <a:buChar char="•"/>
            </a:pPr>
            <a:r>
              <a:rPr lang="en-GB" sz="1000" dirty="0">
                <a:solidFill>
                  <a:srgbClr val="44375E"/>
                </a:solidFill>
              </a:rPr>
              <a:t>Recognise some environments that are different to the one in which they live.</a:t>
            </a:r>
          </a:p>
          <a:p>
            <a:pPr marL="171450" indent="-171450">
              <a:buFont typeface="Arial" panose="020B0604020202020204" pitchFamily="34" charset="0"/>
              <a:buChar char="•"/>
            </a:pPr>
            <a:endParaRPr lang="en-GB" sz="900" dirty="0">
              <a:solidFill>
                <a:srgbClr val="44375E"/>
              </a:solidFill>
            </a:endParaRPr>
          </a:p>
        </p:txBody>
      </p:sp>
      <p:sp>
        <p:nvSpPr>
          <p:cNvPr id="11" name="TextBox 10">
            <a:extLst>
              <a:ext uri="{FF2B5EF4-FFF2-40B4-BE49-F238E27FC236}">
                <a16:creationId xmlns:a16="http://schemas.microsoft.com/office/drawing/2014/main" id="{40CBE977-261D-4276-BE82-E3E272C141E9}"/>
              </a:ext>
            </a:extLst>
          </p:cNvPr>
          <p:cNvSpPr txBox="1"/>
          <p:nvPr/>
        </p:nvSpPr>
        <p:spPr>
          <a:xfrm>
            <a:off x="6427701" y="3804471"/>
            <a:ext cx="2187381" cy="1938992"/>
          </a:xfrm>
          <a:prstGeom prst="rect">
            <a:avLst/>
          </a:prstGeom>
          <a:noFill/>
        </p:spPr>
        <p:txBody>
          <a:bodyPr wrap="square" lIns="91440" tIns="45720" rIns="91440" bIns="45720" rtlCol="0" anchor="t">
            <a:spAutoFit/>
          </a:bodyPr>
          <a:lstStyle/>
          <a:p>
            <a:r>
              <a:rPr lang="en-GB" sz="1000" dirty="0">
                <a:solidFill>
                  <a:srgbClr val="44375E"/>
                </a:solidFill>
              </a:rPr>
              <a:t>Children at the expected level of development will:-</a:t>
            </a:r>
          </a:p>
          <a:p>
            <a:pPr marL="171450" indent="-171450">
              <a:buFont typeface="Arial" panose="020B0604020202020204" pitchFamily="34" charset="0"/>
              <a:buChar char="•"/>
            </a:pPr>
            <a:r>
              <a:rPr lang="en-GB" sz="1000" dirty="0">
                <a:solidFill>
                  <a:srgbClr val="44375E"/>
                </a:solidFill>
              </a:rPr>
              <a:t>Understand some important processes and changes in the natural world around them, including the seasons and changing states of matter.</a:t>
            </a:r>
          </a:p>
          <a:p>
            <a:pPr marL="171450" indent="-171450">
              <a:buFont typeface="Arial" panose="020B0604020202020204" pitchFamily="34" charset="0"/>
              <a:buChar char="•"/>
            </a:pPr>
            <a:r>
              <a:rPr lang="en-GB" sz="1000" dirty="0">
                <a:solidFill>
                  <a:srgbClr val="44375E"/>
                </a:solidFill>
              </a:rPr>
              <a:t>Explore the natural world around them, making observations and drawing pictures of animals and plants.</a:t>
            </a:r>
          </a:p>
        </p:txBody>
      </p:sp>
      <p:pic>
        <p:nvPicPr>
          <p:cNvPr id="2" name="Picture 1">
            <a:extLst>
              <a:ext uri="{FF2B5EF4-FFF2-40B4-BE49-F238E27FC236}">
                <a16:creationId xmlns:a16="http://schemas.microsoft.com/office/drawing/2014/main" id="{F5A3CE7B-7A66-D109-6F94-1A262DE66596}"/>
              </a:ext>
            </a:extLst>
          </p:cNvPr>
          <p:cNvPicPr>
            <a:picLocks noChangeAspect="1"/>
          </p:cNvPicPr>
          <p:nvPr/>
        </p:nvPicPr>
        <p:blipFill>
          <a:blip r:embed="rId7"/>
          <a:stretch>
            <a:fillRect/>
          </a:stretch>
        </p:blipFill>
        <p:spPr>
          <a:xfrm>
            <a:off x="8510384" y="59488"/>
            <a:ext cx="1008519" cy="891589"/>
          </a:xfrm>
          <a:prstGeom prst="rect">
            <a:avLst/>
          </a:prstGeom>
        </p:spPr>
      </p:pic>
    </p:spTree>
    <p:extLst>
      <p:ext uri="{BB962C8B-B14F-4D97-AF65-F5344CB8AC3E}">
        <p14:creationId xmlns:p14="http://schemas.microsoft.com/office/powerpoint/2010/main" val="324638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C5343-9118-8C6B-793A-7DF9A4C75BAC}"/>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7FE13D77-A1C3-AE46-7B84-817FE9449869}"/>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10CB364E-EA37-3ABC-A0A6-C2E73AB6F1D1}"/>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7C6B4E6E-48CD-488B-0BE4-997FB56C5817}"/>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14AEBBE7-67E7-BF15-93DC-7818A15B37FD}"/>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D4294B19-F0D0-6AAF-7178-8042E2A4686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AF88986B-07A8-843B-349B-BFF2DF261114}"/>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8A57A5DD-1ABD-9D73-F98A-77EA6EEB9BA0}"/>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52D03963-8E7D-AEE8-0859-54623E1C925B}"/>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A2CE23B6-C934-B0DC-6BB4-8C9213A8FDD1}"/>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896A86E9-050E-09A6-2E7A-50BA114E180F}"/>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DA0CC003-E9AB-F773-7566-1361F8715EA3}"/>
              </a:ext>
            </a:extLst>
          </p:cNvPr>
          <p:cNvGraphicFramePr>
            <a:graphicFrameLocks noGrp="1"/>
          </p:cNvGraphicFramePr>
          <p:nvPr>
            <p:extLst>
              <p:ext uri="{D42A27DB-BD31-4B8C-83A1-F6EECF244321}">
                <p14:modId xmlns:p14="http://schemas.microsoft.com/office/powerpoint/2010/main" val="147905930"/>
              </p:ext>
            </p:extLst>
          </p:nvPr>
        </p:nvGraphicFramePr>
        <p:xfrm>
          <a:off x="191938" y="1022246"/>
          <a:ext cx="9511747" cy="5528363"/>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217735">
                  <a:extLst>
                    <a:ext uri="{9D8B030D-6E8A-4147-A177-3AD203B41FA5}">
                      <a16:colId xmlns:a16="http://schemas.microsoft.com/office/drawing/2014/main" val="62550763"/>
                    </a:ext>
                  </a:extLst>
                </a:gridCol>
                <a:gridCol w="1009482">
                  <a:extLst>
                    <a:ext uri="{9D8B030D-6E8A-4147-A177-3AD203B41FA5}">
                      <a16:colId xmlns:a16="http://schemas.microsoft.com/office/drawing/2014/main" val="1504996340"/>
                    </a:ext>
                  </a:extLst>
                </a:gridCol>
                <a:gridCol w="3285842">
                  <a:extLst>
                    <a:ext uri="{9D8B030D-6E8A-4147-A177-3AD203B41FA5}">
                      <a16:colId xmlns:a16="http://schemas.microsoft.com/office/drawing/2014/main" val="1503854659"/>
                    </a:ext>
                  </a:extLst>
                </a:gridCol>
                <a:gridCol w="3343275">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1000" dirty="0"/>
                        <a:t>compare and group together different kinds of rocks on the basis of their appearance and simple physical properties</a:t>
                      </a:r>
                    </a:p>
                    <a:p>
                      <a:pPr marL="171450" indent="-171450">
                        <a:lnSpc>
                          <a:spcPct val="107000"/>
                        </a:lnSpc>
                        <a:spcAft>
                          <a:spcPts val="0"/>
                        </a:spcAft>
                        <a:buFont typeface="Arial" panose="020B0604020202020204" pitchFamily="34" charset="0"/>
                        <a:buChar char="•"/>
                      </a:pPr>
                      <a:r>
                        <a:rPr lang="en-GB" sz="1000" dirty="0"/>
                        <a:t>describe in simple terms how fossils are formed when things that have lived are trapped within rock </a:t>
                      </a:r>
                    </a:p>
                    <a:p>
                      <a:pPr marL="171450" indent="-171450">
                        <a:lnSpc>
                          <a:spcPct val="107000"/>
                        </a:lnSpc>
                        <a:spcAft>
                          <a:spcPts val="0"/>
                        </a:spcAft>
                        <a:buFont typeface="Arial" panose="020B0604020202020204" pitchFamily="34" charset="0"/>
                        <a:buChar char="•"/>
                      </a:pPr>
                      <a:r>
                        <a:rPr lang="en-GB" sz="1000" dirty="0"/>
                        <a:t>recognise that soils are made from rocks and organic matter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Rocks</a:t>
                      </a:r>
                    </a:p>
                    <a:p>
                      <a:pPr>
                        <a:lnSpc>
                          <a:spcPct val="107000"/>
                        </a:lnSpc>
                        <a:spcAft>
                          <a:spcPts val="0"/>
                        </a:spcAft>
                      </a:pPr>
                      <a:endParaRPr lang="en-GB" sz="1000" dirty="0"/>
                    </a:p>
                    <a:p>
                      <a:pPr>
                        <a:lnSpc>
                          <a:spcPct val="107000"/>
                        </a:lnSpc>
                        <a:spcAft>
                          <a:spcPts val="0"/>
                        </a:spcAft>
                      </a:pPr>
                      <a:r>
                        <a:rPr lang="en-GB" sz="1000" dirty="0"/>
                        <a:t>How are rocks formed and what types are there? How can rocks change? How are fossils formed?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there are three kinds of rocks: igneous, sedimentary and metamorphic </a:t>
                      </a:r>
                      <a:endParaRPr lang="en-GB" sz="900" kern="1200" dirty="0">
                        <a:solidFill>
                          <a:schemeClr val="dk1"/>
                        </a:solidFill>
                        <a:effectLst/>
                        <a:latin typeface="+mn-lt"/>
                        <a:ea typeface="+mn-ea"/>
                        <a:cs typeface="+mn-cs"/>
                      </a:endParaRPr>
                    </a:p>
                    <a:p>
                      <a:pPr marL="171450" lvl="0" indent="-171450">
                        <a:buFont typeface="Arial" panose="020B0604020202020204" pitchFamily="34" charset="0"/>
                        <a:buChar char="•"/>
                      </a:pPr>
                      <a:r>
                        <a:rPr lang="en-GB" sz="900" dirty="0"/>
                        <a:t>I know that the Earth has a solid crust made up of tectonic plates with molten rock beneath</a:t>
                      </a:r>
                      <a:endParaRPr lang="en-GB" sz="900" kern="1200">
                        <a:solidFill>
                          <a:schemeClr val="dk1"/>
                        </a:solidFill>
                        <a:effectLst/>
                        <a:latin typeface="+mn-lt"/>
                        <a:ea typeface="+mn-ea"/>
                        <a:cs typeface="+mn-cs"/>
                      </a:endParaRPr>
                    </a:p>
                    <a:p>
                      <a:pPr marL="171450" lvl="0" indent="-171450">
                        <a:buFont typeface="Arial" panose="020B0604020202020204" pitchFamily="34" charset="0"/>
                        <a:buChar char="•"/>
                      </a:pPr>
                      <a:r>
                        <a:rPr lang="en-GB" sz="900" dirty="0"/>
                        <a:t>I know that granite and basalt are types of igneous rock and that igneous rocks form from molten rock below the Earth’s crust </a:t>
                      </a:r>
                      <a:endParaRPr lang="en-GB" sz="900" kern="1200">
                        <a:solidFill>
                          <a:schemeClr val="dk1"/>
                        </a:solidFill>
                        <a:effectLst/>
                        <a:latin typeface="+mn-lt"/>
                        <a:ea typeface="+mn-ea"/>
                        <a:cs typeface="+mn-cs"/>
                      </a:endParaRPr>
                    </a:p>
                    <a:p>
                      <a:pPr marL="171450" lvl="0" indent="-171450">
                        <a:buFont typeface="Arial" panose="020B0604020202020204" pitchFamily="34" charset="0"/>
                        <a:buChar char="•"/>
                      </a:pPr>
                      <a:r>
                        <a:rPr lang="en-GB" sz="900" dirty="0"/>
                        <a:t>I know that limestone and sandstone are types of sedimentary rock which form when small, weathered fragments of rock or shell settle and stick together, often in layers </a:t>
                      </a:r>
                      <a:endParaRPr lang="en-GB" sz="900" kern="1200">
                        <a:solidFill>
                          <a:schemeClr val="dk1"/>
                        </a:solidFill>
                        <a:effectLst/>
                        <a:latin typeface="+mn-lt"/>
                        <a:ea typeface="+mn-ea"/>
                        <a:cs typeface="+mn-cs"/>
                      </a:endParaRPr>
                    </a:p>
                    <a:p>
                      <a:pPr marL="171450" lvl="0" indent="-171450">
                        <a:buFont typeface="Arial" panose="020B0604020202020204" pitchFamily="34" charset="0"/>
                        <a:buChar char="•"/>
                      </a:pPr>
                      <a:r>
                        <a:rPr lang="en-GB" sz="900" dirty="0"/>
                        <a:t>I know that marble and slate are types of metamorphic rock which form when rocks in Earth’s crust get squashed and heated in processes such as when tectonic plates press against each other </a:t>
                      </a:r>
                      <a:endParaRPr lang="en-GB" sz="900" kern="1200">
                        <a:solidFill>
                          <a:schemeClr val="dk1"/>
                        </a:solidFill>
                        <a:effectLst/>
                        <a:latin typeface="+mn-lt"/>
                        <a:ea typeface="+mn-ea"/>
                        <a:cs typeface="+mn-cs"/>
                      </a:endParaRPr>
                    </a:p>
                    <a:p>
                      <a:pPr marL="171450" lvl="0" indent="-171450">
                        <a:buFont typeface="Arial" panose="020B0604020202020204" pitchFamily="34" charset="0"/>
                        <a:buChar char="•"/>
                      </a:pPr>
                      <a:r>
                        <a:rPr lang="en-GB" sz="900" dirty="0"/>
                        <a:t>I know that fossils form when a plant or animal dies and is quickly covered with silt or mud so that it cannot be rotted by microbes or eaten by scavenging animals; in time layers of sediment build, squashing the mud and turning it to stone around the dead plant or animal; the materials in the body are replaced by minerals that flow in water through the rock, leaving a rock in the shape of the animal or plant that was once there </a:t>
                      </a:r>
                      <a:endParaRPr lang="en-GB" sz="900" kern="1200">
                        <a:solidFill>
                          <a:schemeClr val="dk1"/>
                        </a:solidFill>
                        <a:effectLst/>
                        <a:latin typeface="+mn-lt"/>
                        <a:ea typeface="+mn-ea"/>
                        <a:cs typeface="+mn-cs"/>
                      </a:endParaRPr>
                    </a:p>
                    <a:p>
                      <a:pPr marL="171450" lvl="0" indent="-171450">
                        <a:buFont typeface="Arial" panose="020B0604020202020204" pitchFamily="34" charset="0"/>
                        <a:buChar char="•"/>
                      </a:pPr>
                      <a:r>
                        <a:rPr lang="en-GB" sz="900" dirty="0"/>
                        <a:t>I know that soil is made from tiny particles of rock broken down by the action of weather (weathering) </a:t>
                      </a:r>
                      <a:endParaRPr lang="en-GB" sz="900" kern="120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2867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8F066D03-204B-96D8-39FC-9B259042A656}"/>
              </a:ext>
            </a:extLst>
          </p:cNvPr>
          <p:cNvPicPr>
            <a:picLocks noChangeAspect="1"/>
          </p:cNvPicPr>
          <p:nvPr/>
        </p:nvPicPr>
        <p:blipFill>
          <a:blip r:embed="rId3"/>
          <a:stretch>
            <a:fillRect/>
          </a:stretch>
        </p:blipFill>
        <p:spPr>
          <a:xfrm>
            <a:off x="3142212" y="1892769"/>
            <a:ext cx="3149680" cy="1197421"/>
          </a:xfrm>
          <a:prstGeom prst="rect">
            <a:avLst/>
          </a:prstGeom>
        </p:spPr>
      </p:pic>
      <p:pic>
        <p:nvPicPr>
          <p:cNvPr id="11" name="Picture 10">
            <a:extLst>
              <a:ext uri="{FF2B5EF4-FFF2-40B4-BE49-F238E27FC236}">
                <a16:creationId xmlns:a16="http://schemas.microsoft.com/office/drawing/2014/main" id="{103447A5-9FAE-4DD6-9518-E2D339C1BB34}"/>
              </a:ext>
            </a:extLst>
          </p:cNvPr>
          <p:cNvPicPr>
            <a:picLocks noChangeAspect="1"/>
          </p:cNvPicPr>
          <p:nvPr/>
        </p:nvPicPr>
        <p:blipFill>
          <a:blip r:embed="rId4"/>
          <a:stretch>
            <a:fillRect/>
          </a:stretch>
        </p:blipFill>
        <p:spPr>
          <a:xfrm>
            <a:off x="1828374" y="5704213"/>
            <a:ext cx="5963975" cy="635054"/>
          </a:xfrm>
          <a:prstGeom prst="rect">
            <a:avLst/>
          </a:prstGeom>
        </p:spPr>
      </p:pic>
      <p:pic>
        <p:nvPicPr>
          <p:cNvPr id="2" name="Picture 1">
            <a:extLst>
              <a:ext uri="{FF2B5EF4-FFF2-40B4-BE49-F238E27FC236}">
                <a16:creationId xmlns:a16="http://schemas.microsoft.com/office/drawing/2014/main" id="{FC10FD61-7F31-6B94-F5C8-8CAFE383F9FA}"/>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51239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E8F95-BDBE-C14C-3718-A2ED9FE583CC}"/>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338555A3-0679-B938-C53B-0A8C024D7994}"/>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BF8A3C05-43FD-EE53-C2B6-A5830EDF7AF3}"/>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9B58D137-B83D-E7C5-E29A-E38217D0D4F3}"/>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DA5FD348-8316-2130-73BF-AF902BE829EB}"/>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F7EA7783-41F0-AF47-E886-1FF28E53C42D}"/>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9B2BBCD5-BDF2-8036-F818-F15B86372533}"/>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7B631FC-22D2-19FB-8B33-6632587873B3}"/>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E5AA3672-1BFB-2F3A-A5B7-2B76C70E48CA}"/>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CF4DA6CB-2870-A174-3A1B-25B96757CB46}"/>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9B569C0E-F74F-B7A6-CB00-E327225DC985}"/>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E9EE8149-C7BE-74CE-F757-4F7A5C8EF41E}"/>
              </a:ext>
            </a:extLst>
          </p:cNvPr>
          <p:cNvGraphicFramePr>
            <a:graphicFrameLocks noGrp="1"/>
          </p:cNvGraphicFramePr>
          <p:nvPr>
            <p:extLst>
              <p:ext uri="{D42A27DB-BD31-4B8C-83A1-F6EECF244321}">
                <p14:modId xmlns:p14="http://schemas.microsoft.com/office/powerpoint/2010/main" val="3648440274"/>
              </p:ext>
            </p:extLst>
          </p:nvPr>
        </p:nvGraphicFramePr>
        <p:xfrm>
          <a:off x="286374" y="936838"/>
          <a:ext cx="9333249" cy="5780509"/>
        </p:xfrm>
        <a:graphic>
          <a:graphicData uri="http://schemas.openxmlformats.org/drawingml/2006/table">
            <a:tbl>
              <a:tblPr firstRow="1" bandRow="1">
                <a:tableStyleId>{8A107856-5554-42FB-B03E-39F5DBC370BA}</a:tableStyleId>
              </a:tblPr>
              <a:tblGrid>
                <a:gridCol w="654644">
                  <a:extLst>
                    <a:ext uri="{9D8B030D-6E8A-4147-A177-3AD203B41FA5}">
                      <a16:colId xmlns:a16="http://schemas.microsoft.com/office/drawing/2014/main" val="3993469012"/>
                    </a:ext>
                  </a:extLst>
                </a:gridCol>
                <a:gridCol w="1444752">
                  <a:extLst>
                    <a:ext uri="{9D8B030D-6E8A-4147-A177-3AD203B41FA5}">
                      <a16:colId xmlns:a16="http://schemas.microsoft.com/office/drawing/2014/main" val="62550763"/>
                    </a:ext>
                  </a:extLst>
                </a:gridCol>
                <a:gridCol w="783237">
                  <a:extLst>
                    <a:ext uri="{9D8B030D-6E8A-4147-A177-3AD203B41FA5}">
                      <a16:colId xmlns:a16="http://schemas.microsoft.com/office/drawing/2014/main" val="1504996340"/>
                    </a:ext>
                  </a:extLst>
                </a:gridCol>
                <a:gridCol w="3285843">
                  <a:extLst>
                    <a:ext uri="{9D8B030D-6E8A-4147-A177-3AD203B41FA5}">
                      <a16:colId xmlns:a16="http://schemas.microsoft.com/office/drawing/2014/main" val="1503854659"/>
                    </a:ext>
                  </a:extLst>
                </a:gridCol>
                <a:gridCol w="3164773">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compare how things move on different surfaces </a:t>
                      </a:r>
                    </a:p>
                    <a:p>
                      <a:pPr marL="171450" indent="-171450">
                        <a:lnSpc>
                          <a:spcPct val="107000"/>
                        </a:lnSpc>
                        <a:spcAft>
                          <a:spcPts val="0"/>
                        </a:spcAft>
                        <a:buFont typeface="Arial" panose="020B0604020202020204" pitchFamily="34" charset="0"/>
                        <a:buChar char="•"/>
                      </a:pPr>
                      <a:r>
                        <a:rPr lang="en-GB" sz="900" dirty="0"/>
                        <a:t>notice that some forces need contact between two objects, but magnetic forces can act at a distance </a:t>
                      </a:r>
                    </a:p>
                    <a:p>
                      <a:pPr marL="171450" indent="-171450">
                        <a:lnSpc>
                          <a:spcPct val="107000"/>
                        </a:lnSpc>
                        <a:spcAft>
                          <a:spcPts val="0"/>
                        </a:spcAft>
                        <a:buFont typeface="Arial" panose="020B0604020202020204" pitchFamily="34" charset="0"/>
                        <a:buChar char="•"/>
                      </a:pPr>
                      <a:r>
                        <a:rPr lang="en-GB" sz="900" dirty="0"/>
                        <a:t>observe how magnets attract or repel each other and attract some materials and not others</a:t>
                      </a:r>
                    </a:p>
                    <a:p>
                      <a:pPr marL="171450" indent="-171450">
                        <a:lnSpc>
                          <a:spcPct val="107000"/>
                        </a:lnSpc>
                        <a:spcAft>
                          <a:spcPts val="0"/>
                        </a:spcAft>
                        <a:buFont typeface="Arial" panose="020B0604020202020204" pitchFamily="34" charset="0"/>
                        <a:buChar char="•"/>
                      </a:pPr>
                      <a:r>
                        <a:rPr lang="en-GB" sz="900" dirty="0"/>
                        <a:t>compare and group together a variety of everyday materials on the basis of whether they are attracted to a magnet</a:t>
                      </a:r>
                    </a:p>
                    <a:p>
                      <a:pPr marL="171450" indent="-171450">
                        <a:lnSpc>
                          <a:spcPct val="107000"/>
                        </a:lnSpc>
                        <a:spcAft>
                          <a:spcPts val="0"/>
                        </a:spcAft>
                        <a:buFont typeface="Arial" panose="020B0604020202020204" pitchFamily="34" charset="0"/>
                        <a:buChar char="•"/>
                      </a:pPr>
                      <a:r>
                        <a:rPr lang="en-GB" sz="900" dirty="0"/>
                        <a:t>describe magnets as having two poles</a:t>
                      </a:r>
                    </a:p>
                    <a:p>
                      <a:pPr marL="171450" indent="-171450">
                        <a:lnSpc>
                          <a:spcPct val="107000"/>
                        </a:lnSpc>
                        <a:spcAft>
                          <a:spcPts val="0"/>
                        </a:spcAft>
                        <a:buFont typeface="Arial" panose="020B0604020202020204" pitchFamily="34" charset="0"/>
                        <a:buChar char="•"/>
                      </a:pPr>
                      <a:r>
                        <a:rPr lang="en-GB" sz="900" dirty="0"/>
                        <a:t>predict whether two magnets will attract or repel</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Magnets and Forces</a:t>
                      </a:r>
                      <a:endParaRPr lang="en-US" dirty="0"/>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What are forces?</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a force can be thought of as a push or a pull </a:t>
                      </a:r>
                      <a:endParaRPr lang="en-US" dirty="0"/>
                    </a:p>
                    <a:p>
                      <a:pPr marL="171450" lvl="0" indent="-171450">
                        <a:buFont typeface="Arial" panose="020B0604020202020204" pitchFamily="34" charset="0"/>
                        <a:buChar char="•"/>
                      </a:pPr>
                      <a:r>
                        <a:rPr lang="en-GB" sz="900" dirty="0"/>
                        <a:t>I know that a contact force occurs when two objects physically touch.</a:t>
                      </a:r>
                    </a:p>
                    <a:p>
                      <a:pPr marL="171450" lvl="0" indent="-171450">
                        <a:buFont typeface="Arial" panose="020B0604020202020204" pitchFamily="34" charset="0"/>
                        <a:buChar char="•"/>
                      </a:pPr>
                      <a:r>
                        <a:rPr lang="en-GB" sz="900" dirty="0"/>
                        <a:t>I know that a force that acts on an object without touching it is called a non-contact force. </a:t>
                      </a:r>
                    </a:p>
                    <a:p>
                      <a:pPr marL="171450" lvl="0" indent="-171450">
                        <a:buFont typeface="Arial" panose="020B0604020202020204" pitchFamily="34" charset="0"/>
                        <a:buChar char="•"/>
                      </a:pPr>
                      <a:r>
                        <a:rPr lang="en-GB" sz="900" dirty="0"/>
                        <a:t>I know that friction is the force that stops things from moving</a:t>
                      </a:r>
                    </a:p>
                    <a:p>
                      <a:pPr marL="171450" lvl="0" indent="-171450">
                        <a:buFont typeface="Arial" panose="020B0604020202020204" pitchFamily="34" charset="0"/>
                        <a:buChar char="•"/>
                      </a:pPr>
                      <a:r>
                        <a:rPr lang="en-GB" sz="900" dirty="0"/>
                        <a:t>I know that resistance is a force that slows down an object that is moving.</a:t>
                      </a:r>
                    </a:p>
                    <a:p>
                      <a:pPr marL="171450" lvl="0" indent="-171450">
                        <a:buFont typeface="Arial" panose="020B0604020202020204" pitchFamily="34" charset="0"/>
                        <a:buChar char="•"/>
                      </a:pPr>
                      <a:r>
                        <a:rPr lang="en-GB" sz="900" dirty="0"/>
                        <a:t>I know that objects move differently on rough and smooth surfaces; objects resist movement more on rough surfaces because there is higher friction as the object moves</a:t>
                      </a:r>
                    </a:p>
                    <a:p>
                      <a:pPr marL="171450" lvl="0" indent="-171450">
                        <a:buFont typeface="Arial" panose="020B0604020202020204" pitchFamily="34" charset="0"/>
                        <a:buChar char="•"/>
                      </a:pPr>
                      <a:r>
                        <a:rPr lang="en-GB" sz="900" dirty="0"/>
                        <a:t>I know that magnets have two poles called north and south</a:t>
                      </a:r>
                    </a:p>
                    <a:p>
                      <a:pPr marL="171450" lvl="0" indent="-171450">
                        <a:buFont typeface="Arial" panose="020B0604020202020204" pitchFamily="34" charset="0"/>
                        <a:buChar char="•"/>
                      </a:pPr>
                      <a:r>
                        <a:rPr lang="en-GB" sz="900" dirty="0"/>
                        <a:t>I know that like poles (south-south and north-north) of two magnets repel each other and that opposite poles of two magnets (north-south) attract each other</a:t>
                      </a:r>
                    </a:p>
                    <a:p>
                      <a:pPr marL="171450" lvl="0" indent="-171450">
                        <a:buFont typeface="Arial" panose="020B0604020202020204" pitchFamily="34" charset="0"/>
                        <a:buChar char="•"/>
                      </a:pPr>
                      <a:r>
                        <a:rPr lang="en-GB" sz="900" dirty="0"/>
                        <a:t>I know that there is a magnetic field around a magnet which is strongest at each pole</a:t>
                      </a:r>
                    </a:p>
                    <a:p>
                      <a:pPr marL="171450" lvl="0" indent="-171450">
                        <a:buFont typeface="Arial" panose="020B0604020202020204" pitchFamily="34" charset="0"/>
                        <a:buChar char="•"/>
                      </a:pPr>
                      <a:r>
                        <a:rPr lang="en-GB" sz="900" dirty="0"/>
                        <a:t>I know that some materials are magnetic, meaning that they are attracted to a magnet, while other materials are non-magnetic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76413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1BE882DF-F1A7-57D9-A3B3-E74A917AFCD3}"/>
              </a:ext>
            </a:extLst>
          </p:cNvPr>
          <p:cNvPicPr>
            <a:picLocks noChangeAspect="1"/>
          </p:cNvPicPr>
          <p:nvPr/>
        </p:nvPicPr>
        <p:blipFill>
          <a:blip r:embed="rId3"/>
          <a:stretch>
            <a:fillRect/>
          </a:stretch>
        </p:blipFill>
        <p:spPr>
          <a:xfrm>
            <a:off x="3297006" y="1875217"/>
            <a:ext cx="3037613" cy="1157445"/>
          </a:xfrm>
          <a:prstGeom prst="rect">
            <a:avLst/>
          </a:prstGeom>
        </p:spPr>
      </p:pic>
      <p:pic>
        <p:nvPicPr>
          <p:cNvPr id="4" name="Picture 3">
            <a:extLst>
              <a:ext uri="{FF2B5EF4-FFF2-40B4-BE49-F238E27FC236}">
                <a16:creationId xmlns:a16="http://schemas.microsoft.com/office/drawing/2014/main" id="{7E2044BF-6298-A901-DD50-0D6F0AFAD631}"/>
              </a:ext>
            </a:extLst>
          </p:cNvPr>
          <p:cNvPicPr>
            <a:picLocks noChangeAspect="1"/>
          </p:cNvPicPr>
          <p:nvPr/>
        </p:nvPicPr>
        <p:blipFill>
          <a:blip r:embed="rId4"/>
          <a:stretch>
            <a:fillRect/>
          </a:stretch>
        </p:blipFill>
        <p:spPr>
          <a:xfrm>
            <a:off x="2895494" y="6176404"/>
            <a:ext cx="4115011" cy="438173"/>
          </a:xfrm>
          <a:prstGeom prst="rect">
            <a:avLst/>
          </a:prstGeom>
        </p:spPr>
      </p:pic>
      <p:pic>
        <p:nvPicPr>
          <p:cNvPr id="2" name="Picture 1">
            <a:extLst>
              <a:ext uri="{FF2B5EF4-FFF2-40B4-BE49-F238E27FC236}">
                <a16:creationId xmlns:a16="http://schemas.microsoft.com/office/drawing/2014/main" id="{292BFF5E-5661-1E7B-B274-F3317AD29A88}"/>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77111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8DB6-26D7-5115-48C5-8A492FC3AE45}"/>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767A4FE7-FA88-452A-DDF5-75AFCEE70C26}"/>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18311A70-8E61-634D-A68C-3BBB1B946D90}"/>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A45FA1AB-AFD2-1AB8-374F-333AC52C4BA8}"/>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7AFF9742-4E20-1CEA-1FBB-6FD75392A24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767B5688-A5BC-FBFB-5BA3-CC6C10E7FA97}"/>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68BF318A-DD28-D8DF-5D5E-58890D8381A2}"/>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F36EBB44-8637-E2F7-C42E-69FD38F5B5AA}"/>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1351A26E-A792-9ED7-5366-29B7784045E0}"/>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623E8809-1959-C62F-16D7-679D24FC4507}"/>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C3AF70CF-8615-8D85-10F5-3C5FB2CF0957}"/>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A9E60CCB-DD56-8DCE-7141-4153B2CD1799}"/>
              </a:ext>
            </a:extLst>
          </p:cNvPr>
          <p:cNvGraphicFramePr>
            <a:graphicFrameLocks noGrp="1"/>
          </p:cNvGraphicFramePr>
          <p:nvPr>
            <p:extLst>
              <p:ext uri="{D42A27DB-BD31-4B8C-83A1-F6EECF244321}">
                <p14:modId xmlns:p14="http://schemas.microsoft.com/office/powerpoint/2010/main" val="812737184"/>
              </p:ext>
            </p:extLst>
          </p:nvPr>
        </p:nvGraphicFramePr>
        <p:xfrm>
          <a:off x="287188" y="1031771"/>
          <a:ext cx="9333246" cy="5581754"/>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371600">
                  <a:extLst>
                    <a:ext uri="{9D8B030D-6E8A-4147-A177-3AD203B41FA5}">
                      <a16:colId xmlns:a16="http://schemas.microsoft.com/office/drawing/2014/main" val="62550763"/>
                    </a:ext>
                  </a:extLst>
                </a:gridCol>
                <a:gridCol w="855617">
                  <a:extLst>
                    <a:ext uri="{9D8B030D-6E8A-4147-A177-3AD203B41FA5}">
                      <a16:colId xmlns:a16="http://schemas.microsoft.com/office/drawing/2014/main" val="1504996340"/>
                    </a:ext>
                  </a:extLst>
                </a:gridCol>
                <a:gridCol w="3467100">
                  <a:extLst>
                    <a:ext uri="{9D8B030D-6E8A-4147-A177-3AD203B41FA5}">
                      <a16:colId xmlns:a16="http://schemas.microsoft.com/office/drawing/2014/main" val="1503854659"/>
                    </a:ext>
                  </a:extLst>
                </a:gridCol>
                <a:gridCol w="2983516">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recognise that they need light in order to see things and that dark is the absence of light</a:t>
                      </a:r>
                    </a:p>
                    <a:p>
                      <a:pPr marL="171450" indent="-171450">
                        <a:lnSpc>
                          <a:spcPct val="107000"/>
                        </a:lnSpc>
                        <a:spcAft>
                          <a:spcPts val="0"/>
                        </a:spcAft>
                        <a:buFont typeface="Arial" panose="020B0604020202020204" pitchFamily="34" charset="0"/>
                        <a:buChar char="•"/>
                      </a:pPr>
                      <a:r>
                        <a:rPr lang="en-GB" sz="900" dirty="0"/>
                        <a:t>notice that light is reflected from surfaces </a:t>
                      </a:r>
                    </a:p>
                    <a:p>
                      <a:pPr marL="171450" indent="-171450">
                        <a:lnSpc>
                          <a:spcPct val="107000"/>
                        </a:lnSpc>
                        <a:spcAft>
                          <a:spcPts val="0"/>
                        </a:spcAft>
                        <a:buFont typeface="Arial" panose="020B0604020202020204" pitchFamily="34" charset="0"/>
                        <a:buChar char="•"/>
                      </a:pPr>
                      <a:r>
                        <a:rPr lang="en-GB" sz="900" dirty="0"/>
                        <a:t>recognise that light from the sun can be dangerous and that there are ways to protect their eyes </a:t>
                      </a:r>
                    </a:p>
                    <a:p>
                      <a:pPr marL="171450" indent="-171450">
                        <a:lnSpc>
                          <a:spcPct val="107000"/>
                        </a:lnSpc>
                        <a:spcAft>
                          <a:spcPts val="0"/>
                        </a:spcAft>
                        <a:buFont typeface="Arial" panose="020B0604020202020204" pitchFamily="34" charset="0"/>
                        <a:buChar char="•"/>
                      </a:pPr>
                      <a:r>
                        <a:rPr lang="en-GB" sz="900" dirty="0"/>
                        <a:t>recognise that shadows are formed when the light from a light source is blocked by an opaque object </a:t>
                      </a:r>
                    </a:p>
                    <a:p>
                      <a:pPr marL="171450" indent="-171450">
                        <a:lnSpc>
                          <a:spcPct val="107000"/>
                        </a:lnSpc>
                        <a:spcAft>
                          <a:spcPts val="0"/>
                        </a:spcAft>
                        <a:buFont typeface="Arial" panose="020B0604020202020204" pitchFamily="34" charset="0"/>
                        <a:buChar char="•"/>
                      </a:pPr>
                      <a:r>
                        <a:rPr lang="en-GB" sz="900" dirty="0"/>
                        <a:t>find patterns in the way that the size of shadows change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a:cs typeface="Times New Roman"/>
                        </a:rPr>
                        <a:t>Light</a:t>
                      </a:r>
                      <a:endParaRPr lang="en-US" dirty="0">
                        <a:ea typeface="Calibri"/>
                        <a:cs typeface="Times New Roman"/>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are shadows formed and changed?</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we need light to see things and that darkness is the </a:t>
                      </a:r>
                      <a:r>
                        <a:rPr lang="en-GB" sz="900"/>
                        <a:t>absence of light </a:t>
                      </a:r>
                      <a:endParaRPr lang="en-US"/>
                    </a:p>
                    <a:p>
                      <a:pPr marL="171450" lvl="0" indent="-171450">
                        <a:buFont typeface="Arial" panose="020B0604020202020204" pitchFamily="34" charset="0"/>
                        <a:buChar char="•"/>
                      </a:pPr>
                      <a:r>
                        <a:rPr lang="en-GB" sz="900" dirty="0"/>
                        <a:t>I know that light travels in straight lines</a:t>
                      </a:r>
                    </a:p>
                    <a:p>
                      <a:pPr marL="171450" lvl="0" indent="-171450">
                        <a:buFont typeface="Arial" panose="020B0604020202020204" pitchFamily="34" charset="0"/>
                        <a:buChar char="•"/>
                      </a:pPr>
                      <a:r>
                        <a:rPr lang="en-GB" sz="900" dirty="0"/>
                        <a:t>I know that light is reflected when it travels from a light source and then ‘bounces’ off an object </a:t>
                      </a:r>
                    </a:p>
                    <a:p>
                      <a:pPr marL="171450" lvl="0" indent="-171450">
                        <a:buFont typeface="Arial" panose="020B0604020202020204" pitchFamily="34" charset="0"/>
                        <a:buChar char="•"/>
                      </a:pPr>
                      <a:r>
                        <a:rPr lang="en-GB" sz="900" dirty="0"/>
                        <a:t>I know that everything that we can see is either a light source or something that is reflecting light from a light source into our eyes </a:t>
                      </a:r>
                    </a:p>
                    <a:p>
                      <a:pPr marL="171450" lvl="0" indent="-171450">
                        <a:buFont typeface="Arial" panose="020B0604020202020204" pitchFamily="34" charset="0"/>
                        <a:buChar char="•"/>
                      </a:pPr>
                      <a:r>
                        <a:rPr lang="en-GB" sz="900" dirty="0"/>
                        <a:t>I know that the Sun is a light source, but that the Moon is not and is merely reflecting light from the Sun</a:t>
                      </a:r>
                    </a:p>
                    <a:p>
                      <a:pPr marL="171450" lvl="0" indent="-171450">
                        <a:buFont typeface="Arial" panose="020B0604020202020204" pitchFamily="34" charset="0"/>
                        <a:buChar char="•"/>
                      </a:pPr>
                      <a:r>
                        <a:rPr lang="en-GB" sz="900" dirty="0"/>
                        <a:t>I know that sunglasses can protect eyes from sunlight but looking at the Sun directly – even with sunglasses – can damage the eyes </a:t>
                      </a:r>
                    </a:p>
                    <a:p>
                      <a:pPr marL="171450" lvl="0" indent="-171450">
                        <a:buFont typeface="Arial" panose="020B0604020202020204" pitchFamily="34" charset="0"/>
                        <a:buChar char="•"/>
                      </a:pPr>
                      <a:r>
                        <a:rPr lang="en-GB" sz="900" dirty="0"/>
                        <a:t>I know that opaque objects block light creating shadows and that light passes through transparent objects </a:t>
                      </a:r>
                    </a:p>
                    <a:p>
                      <a:pPr marL="171450" lvl="0" indent="-171450">
                        <a:buFont typeface="Arial" panose="020B0604020202020204" pitchFamily="34" charset="0"/>
                        <a:buChar char="•"/>
                      </a:pPr>
                      <a:r>
                        <a:rPr lang="en-GB" sz="900" dirty="0"/>
                        <a:t>I know that opacity/transparency and reflectiveness are properties of a material </a:t>
                      </a:r>
                    </a:p>
                    <a:p>
                      <a:pPr marL="171450" lvl="0" indent="-171450">
                        <a:buFont typeface="Arial" panose="020B0604020202020204" pitchFamily="34" charset="0"/>
                        <a:buChar char="•"/>
                      </a:pPr>
                      <a:r>
                        <a:rPr lang="en-GB" sz="900" dirty="0"/>
                        <a:t>I know that shadows change in length depending on the position of the light source.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973807">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220BE90A-1C2B-26CE-48F7-CFFDE2496A55}"/>
              </a:ext>
            </a:extLst>
          </p:cNvPr>
          <p:cNvPicPr>
            <a:picLocks noChangeAspect="1"/>
          </p:cNvPicPr>
          <p:nvPr/>
        </p:nvPicPr>
        <p:blipFill>
          <a:blip r:embed="rId3"/>
          <a:stretch>
            <a:fillRect/>
          </a:stretch>
        </p:blipFill>
        <p:spPr>
          <a:xfrm>
            <a:off x="3237462" y="1923975"/>
            <a:ext cx="3292555" cy="1349821"/>
          </a:xfrm>
          <a:prstGeom prst="rect">
            <a:avLst/>
          </a:prstGeom>
        </p:spPr>
      </p:pic>
      <p:pic>
        <p:nvPicPr>
          <p:cNvPr id="7" name="Picture 6">
            <a:extLst>
              <a:ext uri="{FF2B5EF4-FFF2-40B4-BE49-F238E27FC236}">
                <a16:creationId xmlns:a16="http://schemas.microsoft.com/office/drawing/2014/main" id="{C96445CD-AAEA-761D-5AE4-EC762F4495B8}"/>
              </a:ext>
            </a:extLst>
          </p:cNvPr>
          <p:cNvPicPr>
            <a:picLocks noChangeAspect="1"/>
          </p:cNvPicPr>
          <p:nvPr/>
        </p:nvPicPr>
        <p:blipFill>
          <a:blip r:embed="rId4"/>
          <a:stretch>
            <a:fillRect/>
          </a:stretch>
        </p:blipFill>
        <p:spPr>
          <a:xfrm>
            <a:off x="2220593" y="5527766"/>
            <a:ext cx="5464292" cy="700778"/>
          </a:xfrm>
          <a:prstGeom prst="rect">
            <a:avLst/>
          </a:prstGeom>
        </p:spPr>
      </p:pic>
      <p:pic>
        <p:nvPicPr>
          <p:cNvPr id="2" name="Picture 1">
            <a:extLst>
              <a:ext uri="{FF2B5EF4-FFF2-40B4-BE49-F238E27FC236}">
                <a16:creationId xmlns:a16="http://schemas.microsoft.com/office/drawing/2014/main" id="{58F8B85B-CB2B-DFE7-244E-B92AB69003BF}"/>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931176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D80C-3E97-4AE0-23F1-587C5DBFAFCF}"/>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919F6B04-5470-A476-41AB-309D4122549C}"/>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F3B0BA3-283B-543F-C91A-644AFBE4A546}"/>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C624D291-31C8-F699-FCF8-1652C633F9B5}"/>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75003495-0A29-346C-DDBE-A2B49BA5BDE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761C0BF8-9942-E32A-89C6-B34F2916C567}"/>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C0F31F5A-61EE-B23A-D21F-F3E074DD8618}"/>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426D2963-D230-6710-4B1E-E12D138524A2}"/>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DF1E7515-CC2A-B4F0-2242-4CB3EBDC857A}"/>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881C61E3-F246-225F-83BA-FCBBEA74FD9A}"/>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40F8A974-C865-69EE-4793-CCD1076E37DB}"/>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CA76F0FB-C99D-88E6-5775-82AAA50DAFFA}"/>
              </a:ext>
            </a:extLst>
          </p:cNvPr>
          <p:cNvGraphicFramePr>
            <a:graphicFrameLocks noGrp="1"/>
          </p:cNvGraphicFramePr>
          <p:nvPr>
            <p:extLst>
              <p:ext uri="{D42A27DB-BD31-4B8C-83A1-F6EECF244321}">
                <p14:modId xmlns:p14="http://schemas.microsoft.com/office/powerpoint/2010/main" val="188954841"/>
              </p:ext>
            </p:extLst>
          </p:nvPr>
        </p:nvGraphicFramePr>
        <p:xfrm>
          <a:off x="286375" y="949475"/>
          <a:ext cx="9333249" cy="5622106"/>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443982">
                  <a:extLst>
                    <a:ext uri="{9D8B030D-6E8A-4147-A177-3AD203B41FA5}">
                      <a16:colId xmlns:a16="http://schemas.microsoft.com/office/drawing/2014/main" val="62550763"/>
                    </a:ext>
                  </a:extLst>
                </a:gridCol>
                <a:gridCol w="783237">
                  <a:extLst>
                    <a:ext uri="{9D8B030D-6E8A-4147-A177-3AD203B41FA5}">
                      <a16:colId xmlns:a16="http://schemas.microsoft.com/office/drawing/2014/main" val="1504996340"/>
                    </a:ext>
                  </a:extLst>
                </a:gridCol>
                <a:gridCol w="3285843">
                  <a:extLst>
                    <a:ext uri="{9D8B030D-6E8A-4147-A177-3AD203B41FA5}">
                      <a16:colId xmlns:a16="http://schemas.microsoft.com/office/drawing/2014/main" val="1503854659"/>
                    </a:ext>
                  </a:extLst>
                </a:gridCol>
                <a:gridCol w="3164773">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identify and describe the functions of different parts of flowering plants: roots, stem/trunk, leaves and flowers </a:t>
                      </a:r>
                    </a:p>
                    <a:p>
                      <a:pPr marL="171450" indent="-171450">
                        <a:lnSpc>
                          <a:spcPct val="107000"/>
                        </a:lnSpc>
                        <a:spcAft>
                          <a:spcPts val="0"/>
                        </a:spcAft>
                        <a:buFont typeface="Arial" panose="020B0604020202020204" pitchFamily="34" charset="0"/>
                        <a:buChar char="•"/>
                      </a:pPr>
                      <a:r>
                        <a:rPr lang="en-GB" sz="900" dirty="0"/>
                        <a:t>explore the requirements of plants for life and growth (air, light, water, nutrients from soil, and room to grow) and how they vary from plant to plant</a:t>
                      </a:r>
                    </a:p>
                    <a:p>
                      <a:pPr marL="171450" indent="-171450">
                        <a:lnSpc>
                          <a:spcPct val="107000"/>
                        </a:lnSpc>
                        <a:spcAft>
                          <a:spcPts val="0"/>
                        </a:spcAft>
                        <a:buFont typeface="Arial" panose="020B0604020202020204" pitchFamily="34" charset="0"/>
                        <a:buChar char="•"/>
                      </a:pPr>
                      <a:r>
                        <a:rPr lang="en-GB" sz="900" dirty="0"/>
                        <a:t>investigate the way in which water is transported within plants </a:t>
                      </a:r>
                    </a:p>
                    <a:p>
                      <a:pPr marL="171450" indent="-171450">
                        <a:lnSpc>
                          <a:spcPct val="107000"/>
                        </a:lnSpc>
                        <a:spcAft>
                          <a:spcPts val="0"/>
                        </a:spcAft>
                        <a:buFont typeface="Arial" panose="020B0604020202020204" pitchFamily="34" charset="0"/>
                        <a:buChar char="•"/>
                      </a:pPr>
                      <a:r>
                        <a:rPr lang="en-GB" sz="900" dirty="0"/>
                        <a:t>explore the part that flowers play in the life cycle of flowering plants, including pollination, seed formation and seed dispersal.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000" dirty="0"/>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Plants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do the parts of a plant help it survive?</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different parts of plants have one or more functions (jobs) </a:t>
                      </a:r>
                    </a:p>
                    <a:p>
                      <a:pPr marL="171450" lvl="0" indent="-171450">
                        <a:buFont typeface="Arial" panose="020B0604020202020204" pitchFamily="34" charset="0"/>
                        <a:buChar char="•"/>
                      </a:pPr>
                      <a:r>
                        <a:rPr lang="en-GB" sz="900" dirty="0"/>
                        <a:t>I know that the roots collect water and minerals from the soil, and anchor the plant firmly in the ground </a:t>
                      </a:r>
                    </a:p>
                    <a:p>
                      <a:pPr marL="171450" lvl="0" indent="-171450">
                        <a:buFont typeface="Arial" panose="020B0604020202020204" pitchFamily="34" charset="0"/>
                        <a:buChar char="•"/>
                      </a:pPr>
                      <a:r>
                        <a:rPr lang="en-GB" sz="900" dirty="0"/>
                        <a:t>I know that the stem holds up the leaves so that they can gather light to make food and holds up the flowers so that they can receive pollen and disperse their fruits; </a:t>
                      </a:r>
                    </a:p>
                    <a:p>
                      <a:pPr marL="171450" lvl="0" indent="-171450">
                        <a:buFont typeface="Arial" panose="020B0604020202020204" pitchFamily="34" charset="0"/>
                        <a:buChar char="•"/>
                      </a:pPr>
                      <a:r>
                        <a:rPr lang="en-GB" sz="900" dirty="0"/>
                        <a:t>I know that the stem also transports water and minerals from the roots to the other parts of the plant </a:t>
                      </a:r>
                    </a:p>
                    <a:p>
                      <a:pPr marL="171450" lvl="0" indent="-171450">
                        <a:buFont typeface="Arial" panose="020B0604020202020204" pitchFamily="34" charset="0"/>
                        <a:buChar char="•"/>
                      </a:pPr>
                      <a:r>
                        <a:rPr lang="en-GB" sz="900" dirty="0"/>
                        <a:t>I know that the leaves make food by trapping light and using its energy to turn carbon dioxide and water into carbohydrates </a:t>
                      </a:r>
                    </a:p>
                    <a:p>
                      <a:pPr marL="171450" lvl="0" indent="-171450">
                        <a:buFont typeface="Arial" panose="020B0604020202020204" pitchFamily="34" charset="0"/>
                        <a:buChar char="•"/>
                      </a:pPr>
                      <a:r>
                        <a:rPr lang="en-GB" sz="900" dirty="0"/>
                        <a:t>I know that the function of a flower is reproduction, where flowers of the same kind exchange pollen – made by an anther – in a process called fertilisation, and a structure in the flower’s ovary called an ovule becomes a seed; the ovary then becomes a fruit which helps the seed leave the plant in a process called dispersal</a:t>
                      </a:r>
                    </a:p>
                    <a:p>
                      <a:pPr marL="171450" lvl="0" indent="-171450">
                        <a:buFont typeface="Arial" panose="020B0604020202020204" pitchFamily="34" charset="0"/>
                        <a:buChar char="•"/>
                      </a:pPr>
                      <a:r>
                        <a:rPr lang="en-GB" sz="900" dirty="0"/>
                        <a:t>I know that the names of the different male and female parts of a flower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75247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E4FBB74B-D51B-D6B8-8A88-6DF935F54D28}"/>
              </a:ext>
            </a:extLst>
          </p:cNvPr>
          <p:cNvPicPr>
            <a:picLocks noChangeAspect="1"/>
          </p:cNvPicPr>
          <p:nvPr/>
        </p:nvPicPr>
        <p:blipFill>
          <a:blip r:embed="rId3"/>
          <a:stretch>
            <a:fillRect/>
          </a:stretch>
        </p:blipFill>
        <p:spPr>
          <a:xfrm>
            <a:off x="3238605" y="1807956"/>
            <a:ext cx="3092530" cy="1178371"/>
          </a:xfrm>
          <a:prstGeom prst="rect">
            <a:avLst/>
          </a:prstGeom>
        </p:spPr>
      </p:pic>
      <p:pic>
        <p:nvPicPr>
          <p:cNvPr id="4" name="Picture 3">
            <a:extLst>
              <a:ext uri="{FF2B5EF4-FFF2-40B4-BE49-F238E27FC236}">
                <a16:creationId xmlns:a16="http://schemas.microsoft.com/office/drawing/2014/main" id="{AF20484B-CB4D-412F-A134-FAB589CCFD85}"/>
              </a:ext>
            </a:extLst>
          </p:cNvPr>
          <p:cNvPicPr>
            <a:picLocks noChangeAspect="1"/>
          </p:cNvPicPr>
          <p:nvPr/>
        </p:nvPicPr>
        <p:blipFill>
          <a:blip r:embed="rId4"/>
          <a:stretch>
            <a:fillRect/>
          </a:stretch>
        </p:blipFill>
        <p:spPr>
          <a:xfrm>
            <a:off x="1954257" y="5769831"/>
            <a:ext cx="6143533" cy="540404"/>
          </a:xfrm>
          <a:prstGeom prst="rect">
            <a:avLst/>
          </a:prstGeom>
        </p:spPr>
      </p:pic>
      <p:pic>
        <p:nvPicPr>
          <p:cNvPr id="2" name="Picture 1">
            <a:extLst>
              <a:ext uri="{FF2B5EF4-FFF2-40B4-BE49-F238E27FC236}">
                <a16:creationId xmlns:a16="http://schemas.microsoft.com/office/drawing/2014/main" id="{C0EE8543-5CBC-33BA-434C-944021A8D182}"/>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63357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398682026"/>
              </p:ext>
            </p:extLst>
          </p:nvPr>
        </p:nvGraphicFramePr>
        <p:xfrm>
          <a:off x="287188" y="1031771"/>
          <a:ext cx="9333249" cy="5606118"/>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2938371">
                  <a:extLst>
                    <a:ext uri="{9D8B030D-6E8A-4147-A177-3AD203B41FA5}">
                      <a16:colId xmlns:a16="http://schemas.microsoft.com/office/drawing/2014/main" val="1503854659"/>
                    </a:ext>
                  </a:extLst>
                </a:gridCol>
                <a:gridCol w="3512245">
                  <a:extLst>
                    <a:ext uri="{9D8B030D-6E8A-4147-A177-3AD203B41FA5}">
                      <a16:colId xmlns:a16="http://schemas.microsoft.com/office/drawing/2014/main" val="799716772"/>
                    </a:ext>
                  </a:extLst>
                </a:gridCol>
              </a:tblGrid>
              <a:tr h="823923">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53425">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4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recognise that living things can be grouped in a variety of ways</a:t>
                      </a:r>
                    </a:p>
                    <a:p>
                      <a:pPr marL="171450" indent="-171450">
                        <a:lnSpc>
                          <a:spcPct val="107000"/>
                        </a:lnSpc>
                        <a:spcAft>
                          <a:spcPts val="0"/>
                        </a:spcAft>
                        <a:buFont typeface="Arial" panose="020B0604020202020204" pitchFamily="34" charset="0"/>
                        <a:buChar char="•"/>
                      </a:pPr>
                      <a:r>
                        <a:rPr lang="en-GB" sz="900" dirty="0"/>
                        <a:t>explore and use classification keys to help group, identify and name a variety of living things in their local and wider environment</a:t>
                      </a:r>
                    </a:p>
                    <a:p>
                      <a:pPr marL="171450" indent="-171450">
                        <a:lnSpc>
                          <a:spcPct val="107000"/>
                        </a:lnSpc>
                        <a:spcAft>
                          <a:spcPts val="0"/>
                        </a:spcAft>
                        <a:buFont typeface="Arial" panose="020B0604020202020204" pitchFamily="34" charset="0"/>
                        <a:buChar char="•"/>
                      </a:pPr>
                      <a:r>
                        <a:rPr lang="en-GB" sz="900" dirty="0"/>
                        <a:t>recognise that environments can change and that this can sometimes pose dangers to living things.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Living Things and Their Habitats</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can animals be grouped?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dirty="0"/>
                        <a:t>I know that vertebrates have a backbone and invertebrates do not </a:t>
                      </a:r>
                    </a:p>
                    <a:p>
                      <a:pPr marL="171450" lvl="0" indent="-171450">
                        <a:buFont typeface="Arial" panose="020B0604020202020204" pitchFamily="34" charset="0"/>
                        <a:buChar char="•"/>
                      </a:pPr>
                      <a:r>
                        <a:rPr lang="en-GB" sz="800" dirty="0"/>
                        <a:t>I know that all living things: move, respire, are sensitive, grow, reproduce, excrete, need nutrition </a:t>
                      </a:r>
                    </a:p>
                    <a:p>
                      <a:pPr marL="171450" lvl="0" indent="-171450">
                        <a:buFont typeface="Arial" panose="020B0604020202020204" pitchFamily="34" charset="0"/>
                        <a:buChar char="•"/>
                      </a:pPr>
                      <a:r>
                        <a:rPr lang="en-GB" sz="800" dirty="0"/>
                        <a:t>I know that vertebrates include the animal groups: fish, mammals, birds, amphibians; reptiles. </a:t>
                      </a:r>
                    </a:p>
                    <a:p>
                      <a:pPr marL="171450" lvl="0" indent="-171450">
                        <a:buFont typeface="Arial" panose="020B0604020202020204" pitchFamily="34" charset="0"/>
                        <a:buChar char="•"/>
                      </a:pPr>
                      <a:r>
                        <a:rPr lang="en-GB" sz="800" dirty="0"/>
                        <a:t>Invertebrates include the animal groups: insects; annelids (worms); arachnids; molluscs..</a:t>
                      </a:r>
                    </a:p>
                    <a:p>
                      <a:pPr marL="171450" lvl="0" indent="-171450">
                        <a:buFont typeface="Arial" panose="020B0604020202020204" pitchFamily="34" charset="0"/>
                        <a:buChar char="•"/>
                      </a:pPr>
                      <a:r>
                        <a:rPr lang="en-GB" sz="800" dirty="0"/>
                        <a:t>I know that warm-blooded animals keep a consistent temperature no matter what the air temperature is</a:t>
                      </a:r>
                    </a:p>
                    <a:p>
                      <a:pPr marL="171450" lvl="0" indent="-171450">
                        <a:buFont typeface="Arial" panose="020B0604020202020204" pitchFamily="34" charset="0"/>
                        <a:buChar char="•"/>
                      </a:pPr>
                      <a:r>
                        <a:rPr lang="en-GB" sz="800" dirty="0"/>
                        <a:t>I know that cold blooded animals change their body temperature to match their environment</a:t>
                      </a:r>
                    </a:p>
                    <a:p>
                      <a:pPr marL="171450" lvl="0" indent="-171450">
                        <a:buFont typeface="Arial" panose="020B0604020202020204" pitchFamily="34" charset="0"/>
                        <a:buChar char="•"/>
                      </a:pPr>
                      <a:r>
                        <a:rPr lang="en-GB" sz="800" dirty="0"/>
                        <a:t>I know that flowering plants reproduce using flowers to make seeds. They will learn examples of plants are part of this group. </a:t>
                      </a:r>
                    </a:p>
                    <a:p>
                      <a:pPr marL="171450" lvl="0" indent="-171450">
                        <a:buFont typeface="Arial" panose="020B0604020202020204" pitchFamily="34" charset="0"/>
                        <a:buChar char="•"/>
                      </a:pPr>
                      <a:r>
                        <a:rPr lang="en-GB" sz="800" dirty="0"/>
                        <a:t>I know that non-flowering plants reproduce using spores and seed cones. They will learn examples of plants are part of this group. </a:t>
                      </a:r>
                    </a:p>
                    <a:p>
                      <a:pPr marL="171450" lvl="0" indent="-171450">
                        <a:buFont typeface="Arial" panose="020B0604020202020204" pitchFamily="34" charset="0"/>
                        <a:buChar char="•"/>
                      </a:pPr>
                      <a:r>
                        <a:rPr lang="en-GB" sz="800" dirty="0"/>
                        <a:t>I know that Carl Linnaeus invented the way we classify living things in 1737 </a:t>
                      </a:r>
                    </a:p>
                    <a:p>
                      <a:pPr marL="171450" lvl="0" indent="-171450">
                        <a:buFont typeface="Arial" panose="020B0604020202020204" pitchFamily="34" charset="0"/>
                        <a:buChar char="•"/>
                      </a:pPr>
                      <a:r>
                        <a:rPr lang="en-GB" sz="800" dirty="0"/>
                        <a:t>I know that scientists use classification keys to identify, explain and sort living things </a:t>
                      </a:r>
                    </a:p>
                    <a:p>
                      <a:pPr marL="171450" lvl="0" indent="-171450">
                        <a:buFont typeface="Arial" panose="020B0604020202020204" pitchFamily="34" charset="0"/>
                        <a:buChar char="•"/>
                      </a:pPr>
                      <a:r>
                        <a:rPr lang="en-GB" sz="800" dirty="0"/>
                        <a:t>I know that living things are divided into kingdoms: the animal kingdom, plants, fungi, bacteria, and single-celled organisms </a:t>
                      </a:r>
                    </a:p>
                    <a:p>
                      <a:pPr marL="171450" lvl="0" indent="-171450">
                        <a:buFont typeface="Arial" panose="020B0604020202020204" pitchFamily="34" charset="0"/>
                        <a:buChar char="•"/>
                      </a:pPr>
                      <a:r>
                        <a:rPr lang="en-GB" sz="800" dirty="0"/>
                        <a:t>I know that a habitat is a natural place where an organism lives</a:t>
                      </a:r>
                    </a:p>
                    <a:p>
                      <a:pPr marL="171450" lvl="0" indent="-171450">
                        <a:buFont typeface="Arial" panose="020B0604020202020204" pitchFamily="34" charset="0"/>
                        <a:buChar char="•"/>
                      </a:pPr>
                      <a:r>
                        <a:rPr lang="en-GB" sz="800" dirty="0"/>
                        <a:t>I know that environment is the conditions and surroundings which affect the survival and growth of living things</a:t>
                      </a:r>
                    </a:p>
                    <a:p>
                      <a:pPr marL="171450" lvl="0" indent="-171450">
                        <a:buFont typeface="Arial" panose="020B0604020202020204" pitchFamily="34" charset="0"/>
                        <a:buChar char="•"/>
                      </a:pPr>
                      <a:r>
                        <a:rPr lang="en-GB" sz="800" dirty="0"/>
                        <a:t>I know that ecosystems are how living things interact with their habitat and environment</a:t>
                      </a:r>
                    </a:p>
                    <a:p>
                      <a:pPr marL="171450" lvl="0" indent="-171450">
                        <a:buFont typeface="Arial" panose="020B0604020202020204" pitchFamily="34" charset="0"/>
                        <a:buChar char="•"/>
                      </a:pPr>
                      <a:r>
                        <a:rPr lang="en-GB" sz="800" dirty="0"/>
                        <a:t>I know that pollution is where harmful or poisonous things have a negative impact on the environment.</a:t>
                      </a:r>
                      <a:endParaRPr lang="en-GB" sz="8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0205">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74295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6188B0E7-27F3-B476-3C27-E58155DABA15}"/>
              </a:ext>
            </a:extLst>
          </p:cNvPr>
          <p:cNvPicPr>
            <a:picLocks noChangeAspect="1"/>
          </p:cNvPicPr>
          <p:nvPr/>
        </p:nvPicPr>
        <p:blipFill>
          <a:blip r:embed="rId3"/>
          <a:stretch>
            <a:fillRect/>
          </a:stretch>
        </p:blipFill>
        <p:spPr>
          <a:xfrm>
            <a:off x="3263751" y="1908813"/>
            <a:ext cx="2774776" cy="987801"/>
          </a:xfrm>
          <a:prstGeom prst="rect">
            <a:avLst/>
          </a:prstGeom>
        </p:spPr>
      </p:pic>
      <p:pic>
        <p:nvPicPr>
          <p:cNvPr id="7" name="Picture 6">
            <a:extLst>
              <a:ext uri="{FF2B5EF4-FFF2-40B4-BE49-F238E27FC236}">
                <a16:creationId xmlns:a16="http://schemas.microsoft.com/office/drawing/2014/main" id="{84EB6E8B-5ED4-23C1-F723-BFF0719F9841}"/>
              </a:ext>
            </a:extLst>
          </p:cNvPr>
          <p:cNvPicPr>
            <a:picLocks noChangeAspect="1"/>
          </p:cNvPicPr>
          <p:nvPr/>
        </p:nvPicPr>
        <p:blipFill>
          <a:blip r:embed="rId4"/>
          <a:stretch>
            <a:fillRect/>
          </a:stretch>
        </p:blipFill>
        <p:spPr>
          <a:xfrm>
            <a:off x="2996209" y="5996911"/>
            <a:ext cx="3467764" cy="713037"/>
          </a:xfrm>
          <a:prstGeom prst="rect">
            <a:avLst/>
          </a:prstGeom>
        </p:spPr>
      </p:pic>
      <p:pic>
        <p:nvPicPr>
          <p:cNvPr id="2" name="Picture 1">
            <a:extLst>
              <a:ext uri="{FF2B5EF4-FFF2-40B4-BE49-F238E27FC236}">
                <a16:creationId xmlns:a16="http://schemas.microsoft.com/office/drawing/2014/main" id="{58765255-45B1-F628-2040-7B2216B1D0B4}"/>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05600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89156-19C4-DD9B-C56B-4E01AC8E65E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EBA61EDA-7092-929A-22B4-C1AF586E7A69}"/>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4EC8569-DADF-B1F4-4492-41A40ED5C944}"/>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B573E9C3-F45C-534E-1918-29731CEA7102}"/>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24097E6E-7DC7-A9FF-8D1F-418C2A0921FB}"/>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CFFD704-1F98-409D-BF21-06B83D02DC9B}"/>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A1031CB6-8AB6-5EFF-79F3-8878D5528048}"/>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D71552D7-B7CB-3DF1-1079-1F149477D23E}"/>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C5091556-5B04-0883-276A-9DA7BF56621B}"/>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8D18033A-BE4E-880C-7F68-342E184A2C2D}"/>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F359F1FC-430A-F800-BB97-53D8A8292965}"/>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5E43BCC0-33DC-B504-A05D-2051EBDD7300}"/>
              </a:ext>
            </a:extLst>
          </p:cNvPr>
          <p:cNvGraphicFramePr>
            <a:graphicFrameLocks noGrp="1"/>
          </p:cNvGraphicFramePr>
          <p:nvPr>
            <p:extLst>
              <p:ext uri="{D42A27DB-BD31-4B8C-83A1-F6EECF244321}">
                <p14:modId xmlns:p14="http://schemas.microsoft.com/office/powerpoint/2010/main" val="4221690700"/>
              </p:ext>
            </p:extLst>
          </p:nvPr>
        </p:nvGraphicFramePr>
        <p:xfrm>
          <a:off x="287188" y="1031771"/>
          <a:ext cx="9303126" cy="5716501"/>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498846">
                  <a:extLst>
                    <a:ext uri="{9D8B030D-6E8A-4147-A177-3AD203B41FA5}">
                      <a16:colId xmlns:a16="http://schemas.microsoft.com/office/drawing/2014/main" val="62550763"/>
                    </a:ext>
                  </a:extLst>
                </a:gridCol>
                <a:gridCol w="728373">
                  <a:extLst>
                    <a:ext uri="{9D8B030D-6E8A-4147-A177-3AD203B41FA5}">
                      <a16:colId xmlns:a16="http://schemas.microsoft.com/office/drawing/2014/main" val="1504996340"/>
                    </a:ext>
                  </a:extLst>
                </a:gridCol>
                <a:gridCol w="3697323">
                  <a:extLst>
                    <a:ext uri="{9D8B030D-6E8A-4147-A177-3AD203B41FA5}">
                      <a16:colId xmlns:a16="http://schemas.microsoft.com/office/drawing/2014/main" val="1503854659"/>
                    </a:ext>
                  </a:extLst>
                </a:gridCol>
                <a:gridCol w="2723170">
                  <a:extLst>
                    <a:ext uri="{9D8B030D-6E8A-4147-A177-3AD203B41FA5}">
                      <a16:colId xmlns:a16="http://schemas.microsoft.com/office/drawing/2014/main" val="799716772"/>
                    </a:ext>
                  </a:extLst>
                </a:gridCol>
              </a:tblGrid>
              <a:tr h="823923">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53425">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4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compare and group materials together, according to whether they are solids, liquids or gases</a:t>
                      </a:r>
                    </a:p>
                    <a:p>
                      <a:pPr marL="171450" indent="-171450">
                        <a:lnSpc>
                          <a:spcPct val="107000"/>
                        </a:lnSpc>
                        <a:spcAft>
                          <a:spcPts val="0"/>
                        </a:spcAft>
                        <a:buFont typeface="Arial" panose="020B0604020202020204" pitchFamily="34" charset="0"/>
                        <a:buChar char="•"/>
                      </a:pPr>
                      <a:r>
                        <a:rPr lang="en-GB" sz="900" dirty="0"/>
                        <a:t> observe that some materials change state when they are heated or cooled, and measure or research the temperature at which this happens in degrees Celsius (°C) </a:t>
                      </a:r>
                    </a:p>
                    <a:p>
                      <a:pPr marL="171450" indent="-171450">
                        <a:lnSpc>
                          <a:spcPct val="107000"/>
                        </a:lnSpc>
                        <a:spcAft>
                          <a:spcPts val="0"/>
                        </a:spcAft>
                        <a:buFont typeface="Arial" panose="020B0604020202020204" pitchFamily="34" charset="0"/>
                        <a:buChar char="•"/>
                      </a:pPr>
                      <a:r>
                        <a:rPr lang="en-GB" sz="900" dirty="0"/>
                        <a:t>identify the part played by evaporation and condensation in the water cycle and associate the rate of evaporation with temperature.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States of Matter</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000" dirty="0"/>
                        <a:t>What are solids, liquids and gases? </a:t>
                      </a:r>
                      <a:endParaRPr lang="en-GB" sz="1000" b="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things are composed of a material in one of three states of matter: solid, liquid or gas </a:t>
                      </a:r>
                    </a:p>
                    <a:p>
                      <a:pPr marL="171450" lvl="0" indent="-171450">
                        <a:buFont typeface="Arial" panose="020B0604020202020204" pitchFamily="34" charset="0"/>
                        <a:buChar char="•"/>
                      </a:pPr>
                      <a:r>
                        <a:rPr lang="en-GB" sz="900" dirty="0"/>
                        <a:t>I know that things are made of particles (tiny building blocks) and that these are organized differently in different states</a:t>
                      </a:r>
                    </a:p>
                    <a:p>
                      <a:pPr marL="171450" lvl="0" indent="-171450">
                        <a:buFont typeface="Arial" panose="020B0604020202020204" pitchFamily="34" charset="0"/>
                        <a:buChar char="•"/>
                      </a:pPr>
                      <a:r>
                        <a:rPr lang="en-GB" sz="900" dirty="0"/>
                        <a:t>I know that materials can change state when temperature changes</a:t>
                      </a:r>
                    </a:p>
                    <a:p>
                      <a:pPr marL="171450" lvl="0" indent="-171450">
                        <a:buFont typeface="Arial" panose="020B0604020202020204" pitchFamily="34" charset="0"/>
                        <a:buChar char="•"/>
                      </a:pPr>
                      <a:r>
                        <a:rPr lang="en-GB" sz="900" dirty="0"/>
                        <a:t>I know that there are bonds between the particles (building blocks) in a solid; as temperature increases, these bonds are somewhat overcome as the particles absorb energy and solids can change into liquids; with a further increase in temperature, the particles become even more energetic and the bonds are overcome entirely so the liquid changes into a gas</a:t>
                      </a:r>
                    </a:p>
                    <a:p>
                      <a:pPr marL="171450" lvl="0" indent="-171450">
                        <a:buFont typeface="Arial" panose="020B0604020202020204" pitchFamily="34" charset="0"/>
                        <a:buChar char="•"/>
                      </a:pPr>
                      <a:r>
                        <a:rPr lang="en-GB" sz="900" dirty="0"/>
                        <a:t>I know that when solids turn into liquids, this is called melting and that the reverse process is called freezing </a:t>
                      </a:r>
                    </a:p>
                    <a:p>
                      <a:pPr marL="171450" lvl="0" indent="-171450">
                        <a:buFont typeface="Arial" panose="020B0604020202020204" pitchFamily="34" charset="0"/>
                        <a:buChar char="•"/>
                      </a:pPr>
                      <a:r>
                        <a:rPr lang="en-GB" sz="900" dirty="0"/>
                        <a:t>I know that when liquids turn into gases, this is called evaporation and that the reverse process is called condensation</a:t>
                      </a:r>
                    </a:p>
                    <a:p>
                      <a:pPr marL="171450" lvl="0" indent="-171450">
                        <a:buFont typeface="Arial" panose="020B0604020202020204" pitchFamily="34" charset="0"/>
                        <a:buChar char="•"/>
                      </a:pPr>
                      <a:r>
                        <a:rPr lang="en-GB" sz="900" dirty="0"/>
                        <a:t>I know that the freezing point of water is 0o C and that the boiling point of water is 100o C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0205">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944773">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B2A51DE9-8932-EDC9-4A70-0995E93A48E6}"/>
              </a:ext>
            </a:extLst>
          </p:cNvPr>
          <p:cNvPicPr>
            <a:picLocks noChangeAspect="1"/>
          </p:cNvPicPr>
          <p:nvPr/>
        </p:nvPicPr>
        <p:blipFill>
          <a:blip r:embed="rId3"/>
          <a:stretch>
            <a:fillRect/>
          </a:stretch>
        </p:blipFill>
        <p:spPr>
          <a:xfrm>
            <a:off x="3258094" y="1907360"/>
            <a:ext cx="3549832" cy="1263715"/>
          </a:xfrm>
          <a:prstGeom prst="rect">
            <a:avLst/>
          </a:prstGeom>
        </p:spPr>
      </p:pic>
      <p:pic>
        <p:nvPicPr>
          <p:cNvPr id="6" name="Picture 5">
            <a:extLst>
              <a:ext uri="{FF2B5EF4-FFF2-40B4-BE49-F238E27FC236}">
                <a16:creationId xmlns:a16="http://schemas.microsoft.com/office/drawing/2014/main" id="{1CBEA35F-B88D-E9F8-2A14-C51ABCC6A33A}"/>
              </a:ext>
            </a:extLst>
          </p:cNvPr>
          <p:cNvPicPr>
            <a:picLocks noChangeAspect="1"/>
          </p:cNvPicPr>
          <p:nvPr/>
        </p:nvPicPr>
        <p:blipFill>
          <a:blip r:embed="rId4"/>
          <a:stretch>
            <a:fillRect/>
          </a:stretch>
        </p:blipFill>
        <p:spPr>
          <a:xfrm>
            <a:off x="2980782" y="5713820"/>
            <a:ext cx="4094931" cy="769875"/>
          </a:xfrm>
          <a:prstGeom prst="rect">
            <a:avLst/>
          </a:prstGeom>
        </p:spPr>
      </p:pic>
      <p:pic>
        <p:nvPicPr>
          <p:cNvPr id="2" name="Picture 1">
            <a:extLst>
              <a:ext uri="{FF2B5EF4-FFF2-40B4-BE49-F238E27FC236}">
                <a16:creationId xmlns:a16="http://schemas.microsoft.com/office/drawing/2014/main" id="{FB5D2D7C-3182-FE31-9BB1-B5DDB431F971}"/>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407959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6C648-A108-8C84-0E0C-221150893569}"/>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B7A30CC6-F1D0-7724-CB42-31E58C09BC95}"/>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EC955427-F0F1-AD92-79A1-B70A456D9143}"/>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C5AC5E1D-8DE9-6327-0DB0-CB4B3B0B9D47}"/>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C00056A9-B031-9853-2E3A-8ED7294C339B}"/>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CC86BC94-30D7-11C2-7C38-B419D83505E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19CDB287-44C1-AAED-C734-6D666AE9F0ED}"/>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CFDBD963-5661-6CFE-BD1A-CEA7D61D822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E7EBBB8C-B013-292E-7F51-AB0ECAC670B1}"/>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B5B86D16-C25F-BA26-55C2-26C1FDF3C8D6}"/>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2DD2F271-518E-BE29-86DD-F699AFA24814}"/>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BADED98D-D067-EFE0-B4F1-5CC86E4A6BB5}"/>
              </a:ext>
            </a:extLst>
          </p:cNvPr>
          <p:cNvGraphicFramePr>
            <a:graphicFrameLocks noGrp="1"/>
          </p:cNvGraphicFramePr>
          <p:nvPr>
            <p:extLst>
              <p:ext uri="{D42A27DB-BD31-4B8C-83A1-F6EECF244321}">
                <p14:modId xmlns:p14="http://schemas.microsoft.com/office/powerpoint/2010/main" val="2902240249"/>
              </p:ext>
            </p:extLst>
          </p:nvPr>
        </p:nvGraphicFramePr>
        <p:xfrm>
          <a:off x="133350" y="1028700"/>
          <a:ext cx="9635683" cy="5764360"/>
        </p:xfrm>
        <a:graphic>
          <a:graphicData uri="http://schemas.openxmlformats.org/drawingml/2006/table">
            <a:tbl>
              <a:tblPr firstRow="1" bandRow="1">
                <a:tableStyleId>{8A107856-5554-42FB-B03E-39F5DBC370BA}</a:tableStyleId>
              </a:tblPr>
              <a:tblGrid>
                <a:gridCol w="800100">
                  <a:extLst>
                    <a:ext uri="{9D8B030D-6E8A-4147-A177-3AD203B41FA5}">
                      <a16:colId xmlns:a16="http://schemas.microsoft.com/office/drawing/2014/main" val="3993469012"/>
                    </a:ext>
                  </a:extLst>
                </a:gridCol>
                <a:gridCol w="928728">
                  <a:extLst>
                    <a:ext uri="{9D8B030D-6E8A-4147-A177-3AD203B41FA5}">
                      <a16:colId xmlns:a16="http://schemas.microsoft.com/office/drawing/2014/main" val="62550763"/>
                    </a:ext>
                  </a:extLst>
                </a:gridCol>
                <a:gridCol w="1112873">
                  <a:extLst>
                    <a:ext uri="{9D8B030D-6E8A-4147-A177-3AD203B41FA5}">
                      <a16:colId xmlns:a16="http://schemas.microsoft.com/office/drawing/2014/main" val="1504996340"/>
                    </a:ext>
                  </a:extLst>
                </a:gridCol>
                <a:gridCol w="2707757">
                  <a:extLst>
                    <a:ext uri="{9D8B030D-6E8A-4147-A177-3AD203B41FA5}">
                      <a16:colId xmlns:a16="http://schemas.microsoft.com/office/drawing/2014/main" val="1503854659"/>
                    </a:ext>
                  </a:extLst>
                </a:gridCol>
                <a:gridCol w="4086225">
                  <a:extLst>
                    <a:ext uri="{9D8B030D-6E8A-4147-A177-3AD203B41FA5}">
                      <a16:colId xmlns:a16="http://schemas.microsoft.com/office/drawing/2014/main" val="799716772"/>
                    </a:ext>
                  </a:extLst>
                </a:gridCol>
              </a:tblGrid>
              <a:tr h="823923">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53425">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4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identify the different types of teeth in humans and their simple functions</a:t>
                      </a:r>
                    </a:p>
                    <a:p>
                      <a:pPr marL="171450" indent="-171450">
                        <a:lnSpc>
                          <a:spcPct val="107000"/>
                        </a:lnSpc>
                        <a:spcAft>
                          <a:spcPts val="0"/>
                        </a:spcAft>
                        <a:buFont typeface="Arial" panose="020B0604020202020204" pitchFamily="34" charset="0"/>
                        <a:buChar char="•"/>
                      </a:pPr>
                      <a:r>
                        <a:rPr lang="en-GB" sz="900" dirty="0"/>
                        <a:t>describe the simple functions of the basic parts of the digestive system in humans</a:t>
                      </a:r>
                    </a:p>
                    <a:p>
                      <a:pPr marL="171450" indent="-171450">
                        <a:lnSpc>
                          <a:spcPct val="107000"/>
                        </a:lnSpc>
                        <a:spcAft>
                          <a:spcPts val="0"/>
                        </a:spcAft>
                        <a:buFont typeface="Arial" panose="020B0604020202020204" pitchFamily="34" charset="0"/>
                        <a:buChar char="•"/>
                      </a:pPr>
                      <a:r>
                        <a:rPr lang="en-GB" sz="900" dirty="0"/>
                        <a:t>construct and interpret a variety of food chains, identifying producers, predators and prey.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t>Animals including Humans</a:t>
                      </a:r>
                    </a:p>
                    <a:p>
                      <a:pPr>
                        <a:lnSpc>
                          <a:spcPct val="107000"/>
                        </a:lnSpc>
                        <a:spcAft>
                          <a:spcPts val="0"/>
                        </a:spcAft>
                      </a:pPr>
                      <a:endParaRPr lang="en-GB" sz="900" dirty="0"/>
                    </a:p>
                    <a:p>
                      <a:pPr>
                        <a:lnSpc>
                          <a:spcPct val="107000"/>
                        </a:lnSpc>
                        <a:spcAft>
                          <a:spcPts val="0"/>
                        </a:spcAft>
                      </a:pPr>
                      <a:r>
                        <a:rPr lang="en-GB" sz="900" dirty="0"/>
                        <a:t>What are the parts of the digestive system and how does it work? </a:t>
                      </a:r>
                    </a:p>
                    <a:p>
                      <a:pPr>
                        <a:lnSpc>
                          <a:spcPct val="107000"/>
                        </a:lnSpc>
                        <a:spcAft>
                          <a:spcPts val="0"/>
                        </a:spcAft>
                      </a:pPr>
                      <a:r>
                        <a:rPr lang="en-GB" sz="900" dirty="0"/>
                        <a:t>What is a food chain? </a:t>
                      </a:r>
                      <a:endParaRPr lang="en-GB" sz="900" b="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dirty="0"/>
                        <a:t>I know that the process of digestion begins with food being chewed in the mouth by the teeth and saliva added </a:t>
                      </a:r>
                    </a:p>
                    <a:p>
                      <a:pPr marL="171450" lvl="0" indent="-171450">
                        <a:buFont typeface="Arial" panose="020B0604020202020204" pitchFamily="34" charset="0"/>
                        <a:buChar char="•"/>
                      </a:pPr>
                      <a:r>
                        <a:rPr lang="en-GB" sz="800" dirty="0"/>
                        <a:t>I can identify the different types of teeth in humans and their simple functions</a:t>
                      </a:r>
                    </a:p>
                    <a:p>
                      <a:pPr marL="171450" lvl="0" indent="-171450">
                        <a:buFont typeface="Arial" panose="020B0604020202020204" pitchFamily="34" charset="0"/>
                        <a:buChar char="•"/>
                      </a:pPr>
                      <a:r>
                        <a:rPr lang="en-GB" sz="800" dirty="0"/>
                        <a:t>I can describe the simple functions of the basic parts of the digestive system in humans </a:t>
                      </a:r>
                    </a:p>
                    <a:p>
                      <a:pPr marL="171450" lvl="0" indent="-171450">
                        <a:buFont typeface="Arial" panose="020B0604020202020204" pitchFamily="34" charset="0"/>
                        <a:buChar char="•"/>
                      </a:pPr>
                      <a:r>
                        <a:rPr lang="en-GB" sz="800" dirty="0"/>
                        <a:t>I can construct and interpret a variety of food chains, identifying producers, predators and prey.</a:t>
                      </a:r>
                    </a:p>
                    <a:p>
                      <a:pPr marL="171450" lvl="0" indent="-171450">
                        <a:buFont typeface="Arial" panose="020B0604020202020204" pitchFamily="34" charset="0"/>
                        <a:buChar char="•"/>
                      </a:pPr>
                      <a:r>
                        <a:rPr lang="en-GB" sz="800" dirty="0"/>
                        <a:t>I know that a human has four types of teeth (incisors, canines, pre-molars and molars) and that these each perform different functions</a:t>
                      </a:r>
                    </a:p>
                    <a:p>
                      <a:pPr marL="171450" lvl="0" indent="-171450">
                        <a:buFont typeface="Arial" panose="020B0604020202020204" pitchFamily="34" charset="0"/>
                        <a:buChar char="•"/>
                      </a:pPr>
                      <a:r>
                        <a:rPr lang="en-GB" sz="800" dirty="0"/>
                        <a:t>I know that the mouth breaks up the food, saliva starts to digest the food and the tongue pushes the food </a:t>
                      </a:r>
                    </a:p>
                    <a:p>
                      <a:pPr marL="171450" lvl="0" indent="-171450">
                        <a:buFont typeface="Arial" panose="020B0604020202020204" pitchFamily="34" charset="0"/>
                        <a:buChar char="•"/>
                      </a:pPr>
                      <a:r>
                        <a:rPr lang="en-GB" sz="800" dirty="0"/>
                        <a:t>I know that children develop an initial set of teeth (20) which are gradually replaced with adult teeth (32) </a:t>
                      </a:r>
                    </a:p>
                    <a:p>
                      <a:pPr marL="171450" lvl="0" indent="-171450">
                        <a:buFont typeface="Arial" panose="020B0604020202020204" pitchFamily="34" charset="0"/>
                        <a:buChar char="•"/>
                      </a:pPr>
                      <a:r>
                        <a:rPr lang="en-GB" sz="800" dirty="0"/>
                        <a:t>I know that carnivores eat meat and have canines to tear and rip and a few molars to grind </a:t>
                      </a:r>
                    </a:p>
                    <a:p>
                      <a:pPr marL="171450" lvl="0" indent="-171450">
                        <a:buFont typeface="Arial" panose="020B0604020202020204" pitchFamily="34" charset="0"/>
                        <a:buChar char="•"/>
                      </a:pPr>
                      <a:r>
                        <a:rPr lang="en-GB" sz="800" dirty="0"/>
                        <a:t>I know that the oesophagus is a muscular tube which pushes food down to the stomach The stomach has muscles which churn food with acids and enzymes; this turns the food into a </a:t>
                      </a:r>
                      <a:r>
                        <a:rPr lang="en-GB" sz="800" dirty="0" err="1"/>
                        <a:t>liquidy</a:t>
                      </a:r>
                      <a:r>
                        <a:rPr lang="en-GB" sz="800" dirty="0"/>
                        <a:t> mixture </a:t>
                      </a:r>
                    </a:p>
                    <a:p>
                      <a:pPr marL="171450" lvl="0" indent="-171450">
                        <a:buFont typeface="Arial" panose="020B0604020202020204" pitchFamily="34" charset="0"/>
                        <a:buChar char="•"/>
                      </a:pPr>
                      <a:r>
                        <a:rPr lang="en-GB" sz="800" dirty="0"/>
                        <a:t>I know that the small intestine is where digestible food in absorbed</a:t>
                      </a:r>
                    </a:p>
                    <a:p>
                      <a:pPr marL="171450" lvl="0" indent="-171450">
                        <a:buFont typeface="Arial" panose="020B0604020202020204" pitchFamily="34" charset="0"/>
                        <a:buChar char="•"/>
                      </a:pPr>
                      <a:r>
                        <a:rPr lang="en-GB" sz="800" dirty="0"/>
                        <a:t>I know that in the large intestine the colon removes water from the food and food that cannot be digested leaves the body via the rectum</a:t>
                      </a:r>
                    </a:p>
                    <a:p>
                      <a:pPr marL="171450" lvl="0" indent="-171450">
                        <a:buFont typeface="Arial" panose="020B0604020202020204" pitchFamily="34" charset="0"/>
                        <a:buChar char="•"/>
                      </a:pPr>
                      <a:r>
                        <a:rPr lang="en-GB" sz="800" dirty="0"/>
                        <a:t>I know that defecation is when we pass waste from our bodies as faeces </a:t>
                      </a:r>
                    </a:p>
                    <a:p>
                      <a:pPr marL="171450" lvl="0" indent="-171450">
                        <a:buFont typeface="Arial" panose="020B0604020202020204" pitchFamily="34" charset="0"/>
                        <a:buChar char="•"/>
                      </a:pPr>
                      <a:r>
                        <a:rPr lang="en-GB" sz="800" dirty="0"/>
                        <a:t>I know that a food chain shows the relationship between living things and is a path of energy </a:t>
                      </a:r>
                    </a:p>
                    <a:p>
                      <a:pPr marL="171450" lvl="0" indent="-171450">
                        <a:buFont typeface="Arial" panose="020B0604020202020204" pitchFamily="34" charset="0"/>
                        <a:buChar char="•"/>
                      </a:pPr>
                      <a:r>
                        <a:rPr lang="en-GB" sz="800" dirty="0"/>
                        <a:t>I know that a predator hunts naturally and eats other living things </a:t>
                      </a:r>
                    </a:p>
                    <a:p>
                      <a:pPr marL="171450" lvl="0" indent="-171450">
                        <a:buFont typeface="Arial" panose="020B0604020202020204" pitchFamily="34" charset="0"/>
                        <a:buChar char="•"/>
                      </a:pPr>
                      <a:r>
                        <a:rPr lang="en-GB" sz="800" dirty="0"/>
                        <a:t>I know that prey is an animal which is hunted, killed and eaten by another</a:t>
                      </a:r>
                    </a:p>
                    <a:p>
                      <a:pPr marL="171450" lvl="0" indent="-171450">
                        <a:buFont typeface="Arial" panose="020B0604020202020204" pitchFamily="34" charset="0"/>
                        <a:buChar char="•"/>
                      </a:pPr>
                      <a:r>
                        <a:rPr lang="en-GB" sz="800" dirty="0"/>
                        <a:t>I know that a producer is a plant and this always starts the food chain. The plant makes its own food.</a:t>
                      </a:r>
                    </a:p>
                    <a:p>
                      <a:pPr marL="171450" lvl="0" indent="-171450">
                        <a:buFont typeface="Arial" panose="020B0604020202020204" pitchFamily="34" charset="0"/>
                        <a:buChar char="•"/>
                      </a:pPr>
                      <a:r>
                        <a:rPr lang="en-GB" sz="800" dirty="0"/>
                        <a:t>I know consumers are animals who eat other animals and/or plants</a:t>
                      </a:r>
                      <a:endParaRPr lang="en-GB" sz="8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0205">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69532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7" name="Picture 6">
            <a:extLst>
              <a:ext uri="{FF2B5EF4-FFF2-40B4-BE49-F238E27FC236}">
                <a16:creationId xmlns:a16="http://schemas.microsoft.com/office/drawing/2014/main" id="{A38F36CF-AA3E-CAE6-4662-7CD3967E2E06}"/>
              </a:ext>
            </a:extLst>
          </p:cNvPr>
          <p:cNvPicPr>
            <a:picLocks noChangeAspect="1"/>
          </p:cNvPicPr>
          <p:nvPr/>
        </p:nvPicPr>
        <p:blipFill>
          <a:blip r:embed="rId3"/>
          <a:stretch>
            <a:fillRect/>
          </a:stretch>
        </p:blipFill>
        <p:spPr>
          <a:xfrm>
            <a:off x="3040439" y="1894952"/>
            <a:ext cx="2635796" cy="1001870"/>
          </a:xfrm>
          <a:prstGeom prst="rect">
            <a:avLst/>
          </a:prstGeom>
        </p:spPr>
      </p:pic>
      <p:pic>
        <p:nvPicPr>
          <p:cNvPr id="11" name="Picture 10">
            <a:extLst>
              <a:ext uri="{FF2B5EF4-FFF2-40B4-BE49-F238E27FC236}">
                <a16:creationId xmlns:a16="http://schemas.microsoft.com/office/drawing/2014/main" id="{953DC59B-1EFB-C255-82F5-E042525F886F}"/>
              </a:ext>
            </a:extLst>
          </p:cNvPr>
          <p:cNvPicPr>
            <a:picLocks noChangeAspect="1"/>
          </p:cNvPicPr>
          <p:nvPr/>
        </p:nvPicPr>
        <p:blipFill>
          <a:blip r:embed="rId4"/>
          <a:stretch>
            <a:fillRect/>
          </a:stretch>
        </p:blipFill>
        <p:spPr>
          <a:xfrm>
            <a:off x="2593845" y="6023824"/>
            <a:ext cx="4362674" cy="533427"/>
          </a:xfrm>
          <a:prstGeom prst="rect">
            <a:avLst/>
          </a:prstGeom>
        </p:spPr>
      </p:pic>
      <p:pic>
        <p:nvPicPr>
          <p:cNvPr id="2" name="Picture 1">
            <a:extLst>
              <a:ext uri="{FF2B5EF4-FFF2-40B4-BE49-F238E27FC236}">
                <a16:creationId xmlns:a16="http://schemas.microsoft.com/office/drawing/2014/main" id="{68ABA960-3D37-7B5A-2825-137598408B44}"/>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4257321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8E6A7-B4DE-11CA-9348-5CC7C0DBAC46}"/>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4E4B8DD6-89A8-12CA-4657-4304C855ADD8}"/>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82D1CCE4-3F9B-98F0-5AF9-2D4705DBED77}"/>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72CD4B4E-E328-FBD9-BA9B-63DCB2C82E5F}"/>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B3B7B622-9F01-37B2-F5B5-258EB19D62BA}"/>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E027FA08-B6C5-29B9-5EDE-73A1AC751E6B}"/>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7E226D53-F1F7-6E9A-4289-B6E3973947C8}"/>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5F58CB0E-7230-E0E9-3E52-E0D98BF76CFC}"/>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D452D822-6B59-6BAE-5957-C7F9DCD182B7}"/>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B44F3624-7668-B27B-7699-79D2D403DE2B}"/>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C9F50CE1-B1CA-D8A9-3378-2CC86F53C6C7}"/>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A9E0D9D7-C5D9-5C00-C2CC-323AE6845BAC}"/>
              </a:ext>
            </a:extLst>
          </p:cNvPr>
          <p:cNvGraphicFramePr>
            <a:graphicFrameLocks noGrp="1"/>
          </p:cNvGraphicFramePr>
          <p:nvPr>
            <p:extLst>
              <p:ext uri="{D42A27DB-BD31-4B8C-83A1-F6EECF244321}">
                <p14:modId xmlns:p14="http://schemas.microsoft.com/office/powerpoint/2010/main" val="1339808706"/>
              </p:ext>
            </p:extLst>
          </p:nvPr>
        </p:nvGraphicFramePr>
        <p:xfrm>
          <a:off x="287188" y="1031771"/>
          <a:ext cx="9333248" cy="5487462"/>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446179">
                  <a:extLst>
                    <a:ext uri="{9D8B030D-6E8A-4147-A177-3AD203B41FA5}">
                      <a16:colId xmlns:a16="http://schemas.microsoft.com/office/drawing/2014/main" val="62550763"/>
                    </a:ext>
                  </a:extLst>
                </a:gridCol>
                <a:gridCol w="1056168">
                  <a:extLst>
                    <a:ext uri="{9D8B030D-6E8A-4147-A177-3AD203B41FA5}">
                      <a16:colId xmlns:a16="http://schemas.microsoft.com/office/drawing/2014/main" val="1504996340"/>
                    </a:ext>
                  </a:extLst>
                </a:gridCol>
                <a:gridCol w="3600450">
                  <a:extLst>
                    <a:ext uri="{9D8B030D-6E8A-4147-A177-3AD203B41FA5}">
                      <a16:colId xmlns:a16="http://schemas.microsoft.com/office/drawing/2014/main" val="1503854659"/>
                    </a:ext>
                  </a:extLst>
                </a:gridCol>
                <a:gridCol w="2575038">
                  <a:extLst>
                    <a:ext uri="{9D8B030D-6E8A-4147-A177-3AD203B41FA5}">
                      <a16:colId xmlns:a16="http://schemas.microsoft.com/office/drawing/2014/main" val="799716772"/>
                    </a:ext>
                  </a:extLst>
                </a:gridCol>
              </a:tblGrid>
              <a:tr h="860514">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101854">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4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800" dirty="0"/>
                        <a:t>identify common appliances that run on electricity</a:t>
                      </a:r>
                    </a:p>
                    <a:p>
                      <a:pPr marL="171450" indent="-171450">
                        <a:lnSpc>
                          <a:spcPct val="107000"/>
                        </a:lnSpc>
                        <a:spcAft>
                          <a:spcPts val="0"/>
                        </a:spcAft>
                        <a:buFont typeface="Arial" panose="020B0604020202020204" pitchFamily="34" charset="0"/>
                        <a:buChar char="•"/>
                      </a:pPr>
                      <a:r>
                        <a:rPr lang="en-GB" sz="800" dirty="0"/>
                        <a:t>construct a simple series electrical circuit, identifying and naming its basic parts, including cells, wires, bulbs, switches and buzzers</a:t>
                      </a:r>
                    </a:p>
                    <a:p>
                      <a:pPr marL="171450" indent="-171450">
                        <a:lnSpc>
                          <a:spcPct val="107000"/>
                        </a:lnSpc>
                        <a:spcAft>
                          <a:spcPts val="0"/>
                        </a:spcAft>
                        <a:buFont typeface="Arial" panose="020B0604020202020204" pitchFamily="34" charset="0"/>
                        <a:buChar char="•"/>
                      </a:pPr>
                      <a:r>
                        <a:rPr lang="en-GB" sz="800" dirty="0"/>
                        <a:t>recognise that a switch opens and closes a circuit and associate this with whether a lamp lights in a simple series circuit </a:t>
                      </a:r>
                    </a:p>
                    <a:p>
                      <a:pPr marL="171450" indent="-171450">
                        <a:lnSpc>
                          <a:spcPct val="107000"/>
                        </a:lnSpc>
                        <a:spcAft>
                          <a:spcPts val="0"/>
                        </a:spcAft>
                        <a:buFont typeface="Arial" panose="020B0604020202020204" pitchFamily="34" charset="0"/>
                        <a:buChar char="•"/>
                      </a:pPr>
                      <a:r>
                        <a:rPr lang="en-GB" sz="800" dirty="0"/>
                        <a:t>recognise some common conductors and insulators, and associate metals with being good conductors. </a:t>
                      </a:r>
                      <a:endParaRPr lang="en-GB" sz="8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t>Electricity</a:t>
                      </a:r>
                      <a:endParaRPr lang="en-US" dirty="0"/>
                    </a:p>
                    <a:p>
                      <a:pPr>
                        <a:lnSpc>
                          <a:spcPct val="107000"/>
                        </a:lnSpc>
                        <a:spcAft>
                          <a:spcPts val="0"/>
                        </a:spcAft>
                      </a:pPr>
                      <a:endParaRPr lang="en-GB" sz="900" dirty="0"/>
                    </a:p>
                    <a:p>
                      <a:pPr>
                        <a:lnSpc>
                          <a:spcPct val="107000"/>
                        </a:lnSpc>
                        <a:spcAft>
                          <a:spcPts val="0"/>
                        </a:spcAft>
                      </a:pPr>
                      <a:endParaRPr lang="en-GB" sz="900" dirty="0"/>
                    </a:p>
                    <a:p>
                      <a:pPr>
                        <a:lnSpc>
                          <a:spcPct val="107000"/>
                        </a:lnSpc>
                        <a:spcAft>
                          <a:spcPts val="0"/>
                        </a:spcAft>
                      </a:pPr>
                      <a:r>
                        <a:rPr lang="en-GB" sz="900" dirty="0"/>
                        <a:t>What makes an electrical circuit?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mains electricity is supplied to a building by wires</a:t>
                      </a:r>
                    </a:p>
                    <a:p>
                      <a:pPr marL="171450" lvl="0" indent="-171450">
                        <a:buFont typeface="Arial" panose="020B0604020202020204" pitchFamily="34" charset="0"/>
                        <a:buChar char="•"/>
                      </a:pPr>
                      <a:r>
                        <a:rPr lang="en-GB" sz="900" dirty="0"/>
                        <a:t>I know that mains electricity powers things that are plugged into a socket using a plug </a:t>
                      </a:r>
                    </a:p>
                    <a:p>
                      <a:pPr marL="171450" lvl="0" indent="-171450">
                        <a:buFont typeface="Arial" panose="020B0604020202020204" pitchFamily="34" charset="0"/>
                        <a:buChar char="•"/>
                      </a:pPr>
                      <a:r>
                        <a:rPr lang="en-GB" sz="900" dirty="0"/>
                        <a:t>I know that appliances that need mains electricity need more power than battery-operated objects </a:t>
                      </a:r>
                    </a:p>
                    <a:p>
                      <a:pPr marL="171450" lvl="0" indent="-171450">
                        <a:buFont typeface="Arial" panose="020B0604020202020204" pitchFamily="34" charset="0"/>
                        <a:buChar char="•"/>
                      </a:pPr>
                      <a:r>
                        <a:rPr lang="en-GB" sz="900" dirty="0"/>
                        <a:t>I know that batteries are a portable source of stored energy</a:t>
                      </a:r>
                    </a:p>
                    <a:p>
                      <a:pPr marL="171450" lvl="0" indent="-171450">
                        <a:buFont typeface="Arial" panose="020B0604020202020204" pitchFamily="34" charset="0"/>
                        <a:buChar char="•"/>
                      </a:pPr>
                      <a:r>
                        <a:rPr lang="en-GB" sz="900" dirty="0"/>
                        <a:t>I know that we must be safe with electricity </a:t>
                      </a:r>
                    </a:p>
                    <a:p>
                      <a:pPr marL="171450" lvl="0" indent="-171450">
                        <a:buFont typeface="Arial" panose="020B0604020202020204" pitchFamily="34" charset="0"/>
                        <a:buChar char="•"/>
                      </a:pPr>
                      <a:r>
                        <a:rPr lang="en-GB" sz="900" dirty="0"/>
                        <a:t>I know that simple series circuits are made up of components </a:t>
                      </a:r>
                    </a:p>
                    <a:p>
                      <a:pPr marL="171450" lvl="0" indent="-171450">
                        <a:buFont typeface="Arial" panose="020B0604020202020204" pitchFamily="34" charset="0"/>
                        <a:buChar char="•"/>
                      </a:pPr>
                      <a:r>
                        <a:rPr lang="en-GB" sz="900" dirty="0"/>
                        <a:t>I know that a switch can make a circuit open or close</a:t>
                      </a:r>
                    </a:p>
                    <a:p>
                      <a:pPr marL="171450" lvl="0" indent="-171450">
                        <a:buFont typeface="Arial" panose="020B0604020202020204" pitchFamily="34" charset="0"/>
                        <a:buChar char="•"/>
                      </a:pPr>
                      <a:r>
                        <a:rPr lang="en-GB" sz="900" dirty="0"/>
                        <a:t>I know that if components are changed in a circuit, this will have an effect on the brightness of the bulb</a:t>
                      </a:r>
                    </a:p>
                    <a:p>
                      <a:pPr marL="171450" lvl="0" indent="-171450">
                        <a:buFont typeface="Arial" panose="020B0604020202020204" pitchFamily="34" charset="0"/>
                        <a:buChar char="•"/>
                      </a:pPr>
                      <a:r>
                        <a:rPr lang="en-GB" sz="900" dirty="0"/>
                        <a:t>I know that materials that allow electricity to pass through are conductors and materials that block electricity are called insulators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300179">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080649">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125148A8-958E-F906-BB74-7D8496381946}"/>
              </a:ext>
            </a:extLst>
          </p:cNvPr>
          <p:cNvPicPr>
            <a:picLocks noChangeAspect="1"/>
          </p:cNvPicPr>
          <p:nvPr/>
        </p:nvPicPr>
        <p:blipFill>
          <a:blip r:embed="rId3"/>
          <a:stretch>
            <a:fillRect/>
          </a:stretch>
        </p:blipFill>
        <p:spPr>
          <a:xfrm>
            <a:off x="3482890" y="1974542"/>
            <a:ext cx="3452729" cy="1187266"/>
          </a:xfrm>
          <a:prstGeom prst="rect">
            <a:avLst/>
          </a:prstGeom>
        </p:spPr>
      </p:pic>
      <p:pic>
        <p:nvPicPr>
          <p:cNvPr id="10" name="Picture 9">
            <a:extLst>
              <a:ext uri="{FF2B5EF4-FFF2-40B4-BE49-F238E27FC236}">
                <a16:creationId xmlns:a16="http://schemas.microsoft.com/office/drawing/2014/main" id="{1B154576-4AE9-D0FD-59C5-3F7DF6E9A871}"/>
              </a:ext>
            </a:extLst>
          </p:cNvPr>
          <p:cNvPicPr>
            <a:picLocks noChangeAspect="1"/>
          </p:cNvPicPr>
          <p:nvPr/>
        </p:nvPicPr>
        <p:blipFill>
          <a:blip r:embed="rId4"/>
          <a:stretch>
            <a:fillRect/>
          </a:stretch>
        </p:blipFill>
        <p:spPr>
          <a:xfrm>
            <a:off x="2771690" y="5428634"/>
            <a:ext cx="4367045" cy="840325"/>
          </a:xfrm>
          <a:prstGeom prst="rect">
            <a:avLst/>
          </a:prstGeom>
        </p:spPr>
      </p:pic>
      <p:pic>
        <p:nvPicPr>
          <p:cNvPr id="2" name="Picture 1">
            <a:extLst>
              <a:ext uri="{FF2B5EF4-FFF2-40B4-BE49-F238E27FC236}">
                <a16:creationId xmlns:a16="http://schemas.microsoft.com/office/drawing/2014/main" id="{E73A56F4-71D9-DDB9-F47D-124CDDE9BAB0}"/>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75873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B8665-71E3-03C5-E230-AA64049C0326}"/>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44A86F43-518B-343B-9DDE-43DBEDE407A7}"/>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D070628C-6DFD-DCF7-AB4D-E3BDC174FF6A}"/>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30C3F5D3-FC5E-7D28-D245-1FF75D82394E}"/>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0989AEC9-5345-351E-2BAE-5DAB46CADB4F}"/>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D93D4486-34F9-68CD-2F82-F169CC070892}"/>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B7943770-1E56-3743-DC20-04E9AFE99F0B}"/>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1D82F277-F9DF-2F8B-B65E-A3D79442507E}"/>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2B573E9E-CAED-9569-4498-6AB1D2E335C3}"/>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3A6AF2D0-1F16-972A-A8B2-2DF04C9D42EB}"/>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B94DFFFB-1804-E575-3C5D-76D4D2F31369}"/>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9C25D2F6-4A30-95E5-9184-9FB56F00CACE}"/>
              </a:ext>
            </a:extLst>
          </p:cNvPr>
          <p:cNvGraphicFramePr>
            <a:graphicFrameLocks noGrp="1"/>
          </p:cNvGraphicFramePr>
          <p:nvPr>
            <p:extLst>
              <p:ext uri="{D42A27DB-BD31-4B8C-83A1-F6EECF244321}">
                <p14:modId xmlns:p14="http://schemas.microsoft.com/office/powerpoint/2010/main" val="2446028662"/>
              </p:ext>
            </p:extLst>
          </p:nvPr>
        </p:nvGraphicFramePr>
        <p:xfrm>
          <a:off x="287188" y="1031771"/>
          <a:ext cx="9333248" cy="5474192"/>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633621">
                  <a:extLst>
                    <a:ext uri="{9D8B030D-6E8A-4147-A177-3AD203B41FA5}">
                      <a16:colId xmlns:a16="http://schemas.microsoft.com/office/drawing/2014/main" val="62550763"/>
                    </a:ext>
                  </a:extLst>
                </a:gridCol>
                <a:gridCol w="1017767">
                  <a:extLst>
                    <a:ext uri="{9D8B030D-6E8A-4147-A177-3AD203B41FA5}">
                      <a16:colId xmlns:a16="http://schemas.microsoft.com/office/drawing/2014/main" val="1504996340"/>
                    </a:ext>
                  </a:extLst>
                </a:gridCol>
                <a:gridCol w="3486150">
                  <a:extLst>
                    <a:ext uri="{9D8B030D-6E8A-4147-A177-3AD203B41FA5}">
                      <a16:colId xmlns:a16="http://schemas.microsoft.com/office/drawing/2014/main" val="1503854659"/>
                    </a:ext>
                  </a:extLst>
                </a:gridCol>
                <a:gridCol w="2540297">
                  <a:extLst>
                    <a:ext uri="{9D8B030D-6E8A-4147-A177-3AD203B41FA5}">
                      <a16:colId xmlns:a16="http://schemas.microsoft.com/office/drawing/2014/main" val="799716772"/>
                    </a:ext>
                  </a:extLst>
                </a:gridCol>
              </a:tblGrid>
              <a:tr h="764664">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670456">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4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Identify how sounds are made, associating some of them with something vibrating </a:t>
                      </a:r>
                    </a:p>
                    <a:p>
                      <a:pPr marL="171450" indent="-171450">
                        <a:lnSpc>
                          <a:spcPct val="107000"/>
                        </a:lnSpc>
                        <a:spcAft>
                          <a:spcPts val="0"/>
                        </a:spcAft>
                        <a:buFont typeface="Arial" panose="020B0604020202020204" pitchFamily="34" charset="0"/>
                        <a:buChar char="•"/>
                      </a:pPr>
                      <a:r>
                        <a:rPr lang="en-GB" sz="900" dirty="0"/>
                        <a:t>recognise that vibrations from sounds travel through a medium to the ear</a:t>
                      </a:r>
                    </a:p>
                    <a:p>
                      <a:pPr marL="171450" indent="-171450">
                        <a:lnSpc>
                          <a:spcPct val="107000"/>
                        </a:lnSpc>
                        <a:spcAft>
                          <a:spcPts val="0"/>
                        </a:spcAft>
                        <a:buFont typeface="Arial" panose="020B0604020202020204" pitchFamily="34" charset="0"/>
                        <a:buChar char="•"/>
                      </a:pPr>
                      <a:r>
                        <a:rPr lang="en-GB" sz="900" dirty="0"/>
                        <a:t>find patterns between the pitch of a sound and features of the object that produced it </a:t>
                      </a:r>
                    </a:p>
                    <a:p>
                      <a:pPr marL="171450" indent="-171450">
                        <a:lnSpc>
                          <a:spcPct val="107000"/>
                        </a:lnSpc>
                        <a:spcAft>
                          <a:spcPts val="0"/>
                        </a:spcAft>
                        <a:buFont typeface="Arial" panose="020B0604020202020204" pitchFamily="34" charset="0"/>
                        <a:buChar char="•"/>
                      </a:pPr>
                      <a:r>
                        <a:rPr lang="en-GB" sz="900" dirty="0"/>
                        <a:t>find patterns between the volume of a sound and the strength of the vibrations that produced it</a:t>
                      </a:r>
                    </a:p>
                    <a:p>
                      <a:pPr marL="171450" indent="-171450">
                        <a:lnSpc>
                          <a:spcPct val="107000"/>
                        </a:lnSpc>
                        <a:spcAft>
                          <a:spcPts val="0"/>
                        </a:spcAft>
                        <a:buFont typeface="Arial" panose="020B0604020202020204" pitchFamily="34" charset="0"/>
                        <a:buChar char="•"/>
                      </a:pPr>
                      <a:r>
                        <a:rPr lang="en-GB" sz="900" dirty="0"/>
                        <a:t>recognise that sounds get fainter as the distance from the sound source increases.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Sound</a:t>
                      </a:r>
                    </a:p>
                    <a:p>
                      <a:pPr>
                        <a:lnSpc>
                          <a:spcPct val="107000"/>
                        </a:lnSpc>
                        <a:spcAft>
                          <a:spcPts val="0"/>
                        </a:spcAft>
                      </a:pPr>
                      <a:endParaRPr lang="en-GB" sz="1000" dirty="0"/>
                    </a:p>
                    <a:p>
                      <a:pPr>
                        <a:lnSpc>
                          <a:spcPct val="107000"/>
                        </a:lnSpc>
                        <a:spcAft>
                          <a:spcPts val="0"/>
                        </a:spcAft>
                      </a:pPr>
                      <a:r>
                        <a:rPr lang="en-GB" sz="1000" dirty="0"/>
                        <a:t>What is sound?</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sound is a very quick vibration and travels in waves</a:t>
                      </a:r>
                    </a:p>
                    <a:p>
                      <a:pPr marL="171450" lvl="0" indent="-171450">
                        <a:buFont typeface="Arial" panose="020B0604020202020204" pitchFamily="34" charset="0"/>
                        <a:buChar char="•"/>
                      </a:pPr>
                      <a:r>
                        <a:rPr lang="en-GB" sz="900" dirty="0"/>
                        <a:t>I know that sound can only travel through a medium such as solid, liquid or gas</a:t>
                      </a:r>
                    </a:p>
                    <a:p>
                      <a:pPr marL="171450" lvl="0" indent="-171450">
                        <a:buFont typeface="Arial" panose="020B0604020202020204" pitchFamily="34" charset="0"/>
                        <a:buChar char="•"/>
                      </a:pPr>
                      <a:r>
                        <a:rPr lang="en-GB" sz="900" dirty="0"/>
                        <a:t>I know that sound travels through anything with particles </a:t>
                      </a:r>
                    </a:p>
                    <a:p>
                      <a:pPr marL="171450" lvl="0" indent="-171450">
                        <a:buFont typeface="Arial" panose="020B0604020202020204" pitchFamily="34" charset="0"/>
                        <a:buChar char="•"/>
                      </a:pPr>
                      <a:r>
                        <a:rPr lang="en-GB" sz="900" dirty="0"/>
                        <a:t>I know that you can hear sound and cab see/feel the vibrations </a:t>
                      </a:r>
                    </a:p>
                    <a:p>
                      <a:pPr marL="171450" lvl="0" indent="-171450">
                        <a:buFont typeface="Arial" panose="020B0604020202020204" pitchFamily="34" charset="0"/>
                        <a:buChar char="•"/>
                      </a:pPr>
                      <a:r>
                        <a:rPr lang="en-GB" sz="900" dirty="0"/>
                        <a:t>I know that sound is drawn as a sine wave</a:t>
                      </a:r>
                    </a:p>
                    <a:p>
                      <a:pPr marL="171450" lvl="0" indent="-171450">
                        <a:buFont typeface="Arial" panose="020B0604020202020204" pitchFamily="34" charset="0"/>
                        <a:buChar char="•"/>
                      </a:pPr>
                      <a:r>
                        <a:rPr lang="en-GB" sz="900" dirty="0"/>
                        <a:t>I know that sound gets fainter as the sound energy spreads out while it travels</a:t>
                      </a:r>
                    </a:p>
                    <a:p>
                      <a:pPr marL="171450" lvl="0" indent="-171450">
                        <a:buFont typeface="Arial" panose="020B0604020202020204" pitchFamily="34" charset="0"/>
                        <a:buChar char="•"/>
                      </a:pPr>
                      <a:r>
                        <a:rPr lang="en-GB" sz="900" dirty="0"/>
                        <a:t>I know that sound travels at 340 metres per second</a:t>
                      </a:r>
                    </a:p>
                    <a:p>
                      <a:pPr marL="171450" lvl="0" indent="-171450">
                        <a:buFont typeface="Arial" panose="020B0604020202020204" pitchFamily="34" charset="0"/>
                        <a:buChar char="•"/>
                      </a:pPr>
                      <a:r>
                        <a:rPr lang="en-GB" sz="900" dirty="0"/>
                        <a:t>I know that pitch is how high or low a sound is and is measured in Hertz (Hz) </a:t>
                      </a:r>
                    </a:p>
                    <a:p>
                      <a:pPr marL="171450" lvl="0" indent="-171450">
                        <a:buFont typeface="Arial" panose="020B0604020202020204" pitchFamily="34" charset="0"/>
                        <a:buChar char="•"/>
                      </a:pPr>
                      <a:r>
                        <a:rPr lang="en-GB" sz="900" dirty="0"/>
                        <a:t>I know that the size, length and tightness of the things vibrating will affect the pitch</a:t>
                      </a:r>
                    </a:p>
                    <a:p>
                      <a:pPr marL="171450" lvl="0" indent="-171450">
                        <a:buFont typeface="Arial" panose="020B0604020202020204" pitchFamily="34" charset="0"/>
                        <a:buChar char="•"/>
                      </a:pPr>
                      <a:r>
                        <a:rPr lang="en-GB" sz="900" dirty="0"/>
                        <a:t>I know that volume is the loudness or quietness of a sound </a:t>
                      </a:r>
                    </a:p>
                    <a:p>
                      <a:pPr marL="171450" lvl="0" indent="-171450">
                        <a:buFont typeface="Arial" panose="020B0604020202020204" pitchFamily="34" charset="0"/>
                        <a:buChar char="•"/>
                      </a:pPr>
                      <a:r>
                        <a:rPr lang="en-GB" sz="900" dirty="0"/>
                        <a:t>I know that two things that affect loudness are the amount of energy and the amount of matter vibrating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69332">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76974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ABDC2D31-E60D-B866-97F8-4B5F782564C4}"/>
              </a:ext>
            </a:extLst>
          </p:cNvPr>
          <p:cNvPicPr>
            <a:picLocks noChangeAspect="1"/>
          </p:cNvPicPr>
          <p:nvPr/>
        </p:nvPicPr>
        <p:blipFill>
          <a:blip r:embed="rId3"/>
          <a:stretch>
            <a:fillRect/>
          </a:stretch>
        </p:blipFill>
        <p:spPr>
          <a:xfrm>
            <a:off x="3663048" y="1947275"/>
            <a:ext cx="3383883" cy="1172283"/>
          </a:xfrm>
          <a:prstGeom prst="rect">
            <a:avLst/>
          </a:prstGeom>
        </p:spPr>
      </p:pic>
      <p:pic>
        <p:nvPicPr>
          <p:cNvPr id="10" name="Picture 9">
            <a:extLst>
              <a:ext uri="{FF2B5EF4-FFF2-40B4-BE49-F238E27FC236}">
                <a16:creationId xmlns:a16="http://schemas.microsoft.com/office/drawing/2014/main" id="{3904A225-4630-90EA-3BF1-C78C9D229B26}"/>
              </a:ext>
            </a:extLst>
          </p:cNvPr>
          <p:cNvPicPr>
            <a:picLocks noChangeAspect="1"/>
          </p:cNvPicPr>
          <p:nvPr/>
        </p:nvPicPr>
        <p:blipFill>
          <a:blip r:embed="rId4"/>
          <a:stretch>
            <a:fillRect/>
          </a:stretch>
        </p:blipFill>
        <p:spPr>
          <a:xfrm>
            <a:off x="2857391" y="8075387"/>
            <a:ext cx="4191215" cy="806491"/>
          </a:xfrm>
          <a:prstGeom prst="rect">
            <a:avLst/>
          </a:prstGeom>
        </p:spPr>
      </p:pic>
      <p:pic>
        <p:nvPicPr>
          <p:cNvPr id="11" name="Picture 10">
            <a:extLst>
              <a:ext uri="{FF2B5EF4-FFF2-40B4-BE49-F238E27FC236}">
                <a16:creationId xmlns:a16="http://schemas.microsoft.com/office/drawing/2014/main" id="{5B3B5A6D-2854-3223-304A-9E27AF4699B3}"/>
              </a:ext>
            </a:extLst>
          </p:cNvPr>
          <p:cNvPicPr>
            <a:picLocks noChangeAspect="1"/>
          </p:cNvPicPr>
          <p:nvPr/>
        </p:nvPicPr>
        <p:blipFill>
          <a:blip r:embed="rId5"/>
          <a:stretch>
            <a:fillRect/>
          </a:stretch>
        </p:blipFill>
        <p:spPr>
          <a:xfrm>
            <a:off x="3102307" y="5864934"/>
            <a:ext cx="4060705" cy="503096"/>
          </a:xfrm>
          <a:prstGeom prst="rect">
            <a:avLst/>
          </a:prstGeom>
        </p:spPr>
      </p:pic>
      <p:pic>
        <p:nvPicPr>
          <p:cNvPr id="2" name="Picture 1">
            <a:extLst>
              <a:ext uri="{FF2B5EF4-FFF2-40B4-BE49-F238E27FC236}">
                <a16:creationId xmlns:a16="http://schemas.microsoft.com/office/drawing/2014/main" id="{A7E16D71-E028-490E-FC58-16B8EA4CADE7}"/>
              </a:ext>
            </a:extLst>
          </p:cNvPr>
          <p:cNvPicPr>
            <a:picLocks noChangeAspect="1"/>
          </p:cNvPicPr>
          <p:nvPr/>
        </p:nvPicPr>
        <p:blipFill>
          <a:blip r:embed="rId6"/>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987006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37D5-B4B3-A513-BDCC-D745C6AB68CD}"/>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D9B2CB92-CB4E-2926-2FF9-7827EEA6349D}"/>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D0306652-F60E-E078-A741-1647AC92DCC8}"/>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4B33CC47-C8D5-B5F8-8622-FB70EF7EDD6F}"/>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6467F0C6-6282-786E-5E7F-3674F20BD162}"/>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B368CBAE-E0E9-5A3F-BE1D-534665D676D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B467FC3C-F879-0F8D-593C-3520759DCEB4}"/>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E764393C-981B-A358-9D59-E97BB55558F7}"/>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8B48C9B5-4CAE-C507-26EF-A7ECF5570DC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C8B1C7B4-62D6-F507-A379-11E0F1043FA0}"/>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B49EDA39-CAA8-7F11-5274-BB1469D7D474}"/>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534C031E-D5C5-45A1-EA67-865E3D74FFB5}"/>
              </a:ext>
            </a:extLst>
          </p:cNvPr>
          <p:cNvGraphicFramePr>
            <a:graphicFrameLocks noGrp="1"/>
          </p:cNvGraphicFramePr>
          <p:nvPr>
            <p:extLst>
              <p:ext uri="{D42A27DB-BD31-4B8C-83A1-F6EECF244321}">
                <p14:modId xmlns:p14="http://schemas.microsoft.com/office/powerpoint/2010/main" val="3323158437"/>
              </p:ext>
            </p:extLst>
          </p:nvPr>
        </p:nvGraphicFramePr>
        <p:xfrm>
          <a:off x="287188" y="1031771"/>
          <a:ext cx="9514282" cy="5706093"/>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681328">
                  <a:extLst>
                    <a:ext uri="{9D8B030D-6E8A-4147-A177-3AD203B41FA5}">
                      <a16:colId xmlns:a16="http://schemas.microsoft.com/office/drawing/2014/main" val="62550763"/>
                    </a:ext>
                  </a:extLst>
                </a:gridCol>
                <a:gridCol w="1105231">
                  <a:extLst>
                    <a:ext uri="{9D8B030D-6E8A-4147-A177-3AD203B41FA5}">
                      <a16:colId xmlns:a16="http://schemas.microsoft.com/office/drawing/2014/main" val="1504996340"/>
                    </a:ext>
                  </a:extLst>
                </a:gridCol>
                <a:gridCol w="2814760">
                  <a:extLst>
                    <a:ext uri="{9D8B030D-6E8A-4147-A177-3AD203B41FA5}">
                      <a16:colId xmlns:a16="http://schemas.microsoft.com/office/drawing/2014/main" val="1503854659"/>
                    </a:ext>
                  </a:extLst>
                </a:gridCol>
                <a:gridCol w="3257550">
                  <a:extLst>
                    <a:ext uri="{9D8B030D-6E8A-4147-A177-3AD203B41FA5}">
                      <a16:colId xmlns:a16="http://schemas.microsoft.com/office/drawing/2014/main" val="799716772"/>
                    </a:ext>
                  </a:extLst>
                </a:gridCol>
              </a:tblGrid>
              <a:tr h="823923">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53425">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5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compare and group together everyday materials based on their properties, including their hardness, solubility, transparency, conductivity (electrical and thermal), and response to magnets </a:t>
                      </a:r>
                    </a:p>
                    <a:p>
                      <a:pPr marL="171450" indent="-171450">
                        <a:lnSpc>
                          <a:spcPct val="107000"/>
                        </a:lnSpc>
                        <a:spcAft>
                          <a:spcPts val="0"/>
                        </a:spcAft>
                        <a:buFont typeface="Arial" panose="020B0604020202020204" pitchFamily="34" charset="0"/>
                        <a:buChar char="•"/>
                      </a:pPr>
                      <a:r>
                        <a:rPr lang="en-GB" sz="900" dirty="0"/>
                        <a:t>know that some materials will dissolve in liquid to form a solution</a:t>
                      </a:r>
                    </a:p>
                    <a:p>
                      <a:pPr marL="171450" indent="-171450">
                        <a:lnSpc>
                          <a:spcPct val="107000"/>
                        </a:lnSpc>
                        <a:spcAft>
                          <a:spcPts val="0"/>
                        </a:spcAft>
                        <a:buFont typeface="Arial" panose="020B0604020202020204" pitchFamily="34" charset="0"/>
                        <a:buChar char="•"/>
                      </a:pPr>
                      <a:r>
                        <a:rPr lang="en-GB" sz="900" dirty="0"/>
                        <a:t>use knowledge of solids, liquids and gases to decide how mixtures might be separated, including through filtering, sieving and evaporating </a:t>
                      </a:r>
                    </a:p>
                    <a:p>
                      <a:pPr marL="171450" indent="-171450">
                        <a:lnSpc>
                          <a:spcPct val="107000"/>
                        </a:lnSpc>
                        <a:spcAft>
                          <a:spcPts val="0"/>
                        </a:spcAft>
                        <a:buFont typeface="Arial" panose="020B0604020202020204" pitchFamily="34" charset="0"/>
                        <a:buChar char="•"/>
                      </a:pPr>
                      <a:r>
                        <a:rPr lang="en-GB" sz="900" dirty="0"/>
                        <a:t>give reasons, based on evidence from comparative and fair tests, for the particular uses of everyday materials, including metals, wood and plastic.</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Properties and Changes of Materials</a:t>
                      </a:r>
                    </a:p>
                    <a:p>
                      <a:pPr>
                        <a:lnSpc>
                          <a:spcPct val="107000"/>
                        </a:lnSpc>
                        <a:spcAft>
                          <a:spcPts val="0"/>
                        </a:spcAft>
                      </a:pPr>
                      <a:endParaRPr lang="en-GB" sz="1000" dirty="0"/>
                    </a:p>
                    <a:p>
                      <a:pPr>
                        <a:lnSpc>
                          <a:spcPct val="107000"/>
                        </a:lnSpc>
                        <a:spcAft>
                          <a:spcPts val="0"/>
                        </a:spcAft>
                      </a:pPr>
                      <a:r>
                        <a:rPr lang="en-GB" sz="1000" dirty="0"/>
                        <a:t>Is this change reversible?</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materials are made from atoms and molecules; an atom is the smallest known part of any material; a molecule is two or more atoms joined by a bond; particles can be atoms and molecules. </a:t>
                      </a:r>
                    </a:p>
                    <a:p>
                      <a:pPr marL="171450" lvl="0" indent="-171450">
                        <a:buFont typeface="Arial" panose="020B0604020202020204" pitchFamily="34" charset="0"/>
                        <a:buChar char="•"/>
                      </a:pPr>
                      <a:r>
                        <a:rPr lang="en-GB" sz="900" dirty="0"/>
                        <a:t>I know that materials can be magnetic; conductors (allow heat and electricity to travel through them); insulators (do not allow heat and electricity through); transparent (see through); opaque (can’t be seen through); translucent (can see through slightly); soluble (can be dissolved). </a:t>
                      </a:r>
                    </a:p>
                    <a:p>
                      <a:pPr marL="171450" lvl="0" indent="-171450">
                        <a:buFont typeface="Arial" panose="020B0604020202020204" pitchFamily="34" charset="0"/>
                        <a:buChar char="•"/>
                      </a:pPr>
                      <a:r>
                        <a:rPr lang="en-GB" sz="900" dirty="0"/>
                        <a:t>I know that materials have properties that make them good insulators/conductors.</a:t>
                      </a:r>
                    </a:p>
                    <a:p>
                      <a:pPr marL="171450" lvl="0" indent="-171450">
                        <a:buFont typeface="Arial" panose="020B0604020202020204" pitchFamily="34" charset="0"/>
                        <a:buChar char="•"/>
                      </a:pPr>
                      <a:r>
                        <a:rPr lang="en-GB" sz="900" dirty="0"/>
                        <a:t>I know that solutions are liquids that have a material dissolved in them; mixtures are two or more materials mixed together; solutes are the dissolved materials in a liquid; solvents are the liquid.</a:t>
                      </a:r>
                    </a:p>
                    <a:p>
                      <a:pPr marL="171450" lvl="0" indent="-171450">
                        <a:buFont typeface="Arial" panose="020B0604020202020204" pitchFamily="34" charset="0"/>
                        <a:buChar char="•"/>
                      </a:pPr>
                      <a:r>
                        <a:rPr lang="en-GB" sz="900" dirty="0"/>
                        <a:t>I know that dissolving is when a solid, liquid or gas breaks down into tiny particles and mixes with the liquid, so they can’t be seen. </a:t>
                      </a:r>
                    </a:p>
                    <a:p>
                      <a:pPr marL="171450" lvl="0" indent="-171450">
                        <a:buFont typeface="Arial" panose="020B0604020202020204" pitchFamily="34" charset="0"/>
                        <a:buChar char="•"/>
                      </a:pPr>
                      <a:r>
                        <a:rPr lang="en-GB" sz="900" dirty="0"/>
                        <a:t>I know that materials can be separated based on their properties (e.g. magnetic, soluble) through filtering, sieving and evaporation. </a:t>
                      </a:r>
                    </a:p>
                    <a:p>
                      <a:pPr marL="171450" lvl="0" indent="-171450">
                        <a:buFont typeface="Arial" panose="020B0604020202020204" pitchFamily="34" charset="0"/>
                        <a:buChar char="•"/>
                      </a:pPr>
                      <a:r>
                        <a:rPr lang="en-GB" sz="900" dirty="0"/>
                        <a:t>I know that reversible changes are those where the original state of the materials can be returned to, such as physical changes (melting ice); irreversible changes cannot be undone, such as chemical changes (burning, cooking). </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0205">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637058">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C5D69FA8-0F50-2AD3-74E8-265A0FA545E4}"/>
              </a:ext>
            </a:extLst>
          </p:cNvPr>
          <p:cNvPicPr>
            <a:picLocks noChangeAspect="1"/>
          </p:cNvPicPr>
          <p:nvPr/>
        </p:nvPicPr>
        <p:blipFill>
          <a:blip r:embed="rId3"/>
          <a:stretch>
            <a:fillRect/>
          </a:stretch>
        </p:blipFill>
        <p:spPr>
          <a:xfrm>
            <a:off x="3798434" y="1963842"/>
            <a:ext cx="2673822" cy="999115"/>
          </a:xfrm>
          <a:prstGeom prst="rect">
            <a:avLst/>
          </a:prstGeom>
        </p:spPr>
      </p:pic>
      <p:pic>
        <p:nvPicPr>
          <p:cNvPr id="12" name="Picture 11">
            <a:extLst>
              <a:ext uri="{FF2B5EF4-FFF2-40B4-BE49-F238E27FC236}">
                <a16:creationId xmlns:a16="http://schemas.microsoft.com/office/drawing/2014/main" id="{73D04819-8039-7B46-558A-6F3EC9FBB2EB}"/>
              </a:ext>
            </a:extLst>
          </p:cNvPr>
          <p:cNvPicPr>
            <a:picLocks noChangeAspect="1"/>
          </p:cNvPicPr>
          <p:nvPr/>
        </p:nvPicPr>
        <p:blipFill>
          <a:blip r:embed="rId4"/>
          <a:stretch>
            <a:fillRect/>
          </a:stretch>
        </p:blipFill>
        <p:spPr>
          <a:xfrm>
            <a:off x="2918668" y="6012176"/>
            <a:ext cx="4224291" cy="564292"/>
          </a:xfrm>
          <a:prstGeom prst="rect">
            <a:avLst/>
          </a:prstGeom>
        </p:spPr>
      </p:pic>
      <p:pic>
        <p:nvPicPr>
          <p:cNvPr id="2" name="Picture 1">
            <a:extLst>
              <a:ext uri="{FF2B5EF4-FFF2-40B4-BE49-F238E27FC236}">
                <a16:creationId xmlns:a16="http://schemas.microsoft.com/office/drawing/2014/main" id="{E225CC14-2089-4D4B-FF32-E49ACB6D8E14}"/>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137455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448230" y="247728"/>
            <a:ext cx="7449475" cy="528671"/>
          </a:xfrm>
          <a:prstGeom prst="rect">
            <a:avLst/>
          </a:prstGeom>
        </p:spPr>
        <p:txBody>
          <a:bodyPr wrap="none">
            <a:spAutoFit/>
          </a:bodyPr>
          <a:lstStyle/>
          <a:p>
            <a:pPr algn="ctr">
              <a:lnSpc>
                <a:spcPct val="107000"/>
              </a:lnSpc>
              <a:spcAft>
                <a:spcPts val="800"/>
              </a:spcAft>
              <a:tabLst>
                <a:tab pos="2947670" algn="l"/>
              </a:tabLst>
            </a:pPr>
            <a:r>
              <a:rPr lang="en-GB" sz="2800" b="1" dirty="0">
                <a:solidFill>
                  <a:srgbClr val="002060"/>
                </a:solidFill>
                <a:latin typeface="+mj-lt"/>
                <a:ea typeface="Calibri" panose="020F0502020204030204" pitchFamily="34" charset="0"/>
                <a:cs typeface="Times New Roman" panose="02020603050405020304" pitchFamily="18" charset="0"/>
              </a:rPr>
              <a:t>EYFS – Milestones for Continuous Provision </a:t>
            </a:r>
            <a:endParaRPr lang="en-GB" sz="2800" dirty="0">
              <a:effectLst/>
              <a:latin typeface="+mj-lt"/>
              <a:ea typeface="Calibri" panose="020F0502020204030204" pitchFamily="34" charset="0"/>
              <a:cs typeface="Times New Roman" panose="02020603050405020304" pitchFamily="18" charset="0"/>
            </a:endParaRP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graphicFrame>
        <p:nvGraphicFramePr>
          <p:cNvPr id="2" name="Diagram 1">
            <a:extLst>
              <a:ext uri="{FF2B5EF4-FFF2-40B4-BE49-F238E27FC236}">
                <a16:creationId xmlns:a16="http://schemas.microsoft.com/office/drawing/2014/main" id="{C6D918CC-04FF-4938-95BB-0257130A3D17}"/>
              </a:ext>
            </a:extLst>
          </p:cNvPr>
          <p:cNvGraphicFramePr/>
          <p:nvPr>
            <p:extLst>
              <p:ext uri="{D42A27DB-BD31-4B8C-83A1-F6EECF244321}">
                <p14:modId xmlns:p14="http://schemas.microsoft.com/office/powerpoint/2010/main" val="590745747"/>
              </p:ext>
            </p:extLst>
          </p:nvPr>
        </p:nvGraphicFramePr>
        <p:xfrm>
          <a:off x="611591" y="1120281"/>
          <a:ext cx="8682818" cy="528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86C4D46-8ADB-438B-8C5F-A58CBCFB3AD8}"/>
              </a:ext>
            </a:extLst>
          </p:cNvPr>
          <p:cNvSpPr txBox="1"/>
          <p:nvPr/>
        </p:nvSpPr>
        <p:spPr>
          <a:xfrm>
            <a:off x="1447361" y="5785988"/>
            <a:ext cx="7079770" cy="369332"/>
          </a:xfrm>
          <a:prstGeom prst="rect">
            <a:avLst/>
          </a:prstGeom>
          <a:noFill/>
        </p:spPr>
        <p:txBody>
          <a:bodyPr wrap="square" lIns="91440" tIns="45720" rIns="91440" bIns="45720" rtlCol="0" anchor="t">
            <a:spAutoFit/>
          </a:bodyPr>
          <a:lstStyle/>
          <a:p>
            <a:pPr algn="ctr"/>
            <a:r>
              <a:rPr lang="en-GB" dirty="0">
                <a:solidFill>
                  <a:srgbClr val="44375E"/>
                </a:solidFill>
              </a:rPr>
              <a:t>Science - The Natural World</a:t>
            </a:r>
          </a:p>
        </p:txBody>
      </p:sp>
      <p:sp>
        <p:nvSpPr>
          <p:cNvPr id="13" name="TextBox 12">
            <a:extLst>
              <a:ext uri="{FF2B5EF4-FFF2-40B4-BE49-F238E27FC236}">
                <a16:creationId xmlns:a16="http://schemas.microsoft.com/office/drawing/2014/main" id="{F72A71EA-08D8-4580-AF21-0B05E0DD5260}"/>
              </a:ext>
            </a:extLst>
          </p:cNvPr>
          <p:cNvSpPr txBox="1"/>
          <p:nvPr/>
        </p:nvSpPr>
        <p:spPr>
          <a:xfrm>
            <a:off x="1394407" y="1648390"/>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Nursery will</a:t>
            </a:r>
            <a:r>
              <a:rPr lang="en-GB" dirty="0"/>
              <a:t>:</a:t>
            </a:r>
          </a:p>
        </p:txBody>
      </p:sp>
      <p:sp>
        <p:nvSpPr>
          <p:cNvPr id="23" name="TextBox 22">
            <a:extLst>
              <a:ext uri="{FF2B5EF4-FFF2-40B4-BE49-F238E27FC236}">
                <a16:creationId xmlns:a16="http://schemas.microsoft.com/office/drawing/2014/main" id="{5C3E6FF3-A127-419C-8C66-BD648AEB697E}"/>
              </a:ext>
            </a:extLst>
          </p:cNvPr>
          <p:cNvSpPr txBox="1"/>
          <p:nvPr/>
        </p:nvSpPr>
        <p:spPr>
          <a:xfrm>
            <a:off x="4358512" y="1616217"/>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Reception will</a:t>
            </a:r>
            <a:r>
              <a:rPr lang="en-GB" dirty="0"/>
              <a:t>:</a:t>
            </a:r>
          </a:p>
        </p:txBody>
      </p:sp>
      <p:sp>
        <p:nvSpPr>
          <p:cNvPr id="25" name="TextBox 24">
            <a:extLst>
              <a:ext uri="{FF2B5EF4-FFF2-40B4-BE49-F238E27FC236}">
                <a16:creationId xmlns:a16="http://schemas.microsoft.com/office/drawing/2014/main" id="{C3A09A18-633D-405F-BE34-75719CFA270F}"/>
              </a:ext>
            </a:extLst>
          </p:cNvPr>
          <p:cNvSpPr txBox="1"/>
          <p:nvPr/>
        </p:nvSpPr>
        <p:spPr>
          <a:xfrm>
            <a:off x="7241902" y="1757340"/>
            <a:ext cx="1335024" cy="646331"/>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Year 1 Ready:</a:t>
            </a:r>
            <a:endParaRPr lang="en-GB" dirty="0"/>
          </a:p>
        </p:txBody>
      </p:sp>
      <p:sp>
        <p:nvSpPr>
          <p:cNvPr id="14" name="TextBox 13">
            <a:extLst>
              <a:ext uri="{FF2B5EF4-FFF2-40B4-BE49-F238E27FC236}">
                <a16:creationId xmlns:a16="http://schemas.microsoft.com/office/drawing/2014/main" id="{71BDDF47-A005-4FB2-9C84-CC97458E45A0}"/>
              </a:ext>
            </a:extLst>
          </p:cNvPr>
          <p:cNvSpPr txBox="1"/>
          <p:nvPr/>
        </p:nvSpPr>
        <p:spPr>
          <a:xfrm>
            <a:off x="738135" y="3151861"/>
            <a:ext cx="2667303" cy="209288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rgbClr val="44375E"/>
                </a:solidFill>
              </a:rPr>
              <a:t>Use their senses in hands on exploration.</a:t>
            </a:r>
          </a:p>
          <a:p>
            <a:pPr marL="171450" indent="-171450">
              <a:buFont typeface="Arial" panose="020B0604020202020204" pitchFamily="34" charset="0"/>
              <a:buChar char="•"/>
            </a:pPr>
            <a:r>
              <a:rPr lang="en-GB" sz="1200" dirty="0">
                <a:solidFill>
                  <a:srgbClr val="44375E"/>
                </a:solidFill>
              </a:rPr>
              <a:t>Sort clothing to wear in different climates /weather.</a:t>
            </a:r>
          </a:p>
          <a:p>
            <a:pPr marL="171450" indent="-171450">
              <a:buFont typeface="Arial" panose="020B0604020202020204" pitchFamily="34" charset="0"/>
              <a:buChar char="•"/>
            </a:pPr>
            <a:r>
              <a:rPr lang="en-GB" sz="1200" dirty="0">
                <a:solidFill>
                  <a:srgbClr val="44375E"/>
                </a:solidFill>
              </a:rPr>
              <a:t>Match animals to their young.</a:t>
            </a:r>
          </a:p>
          <a:p>
            <a:pPr marL="171450" indent="-171450">
              <a:buFont typeface="Arial" panose="020B0604020202020204" pitchFamily="34" charset="0"/>
              <a:buChar char="•"/>
            </a:pPr>
            <a:r>
              <a:rPr lang="en-GB" sz="1200" dirty="0">
                <a:solidFill>
                  <a:srgbClr val="44375E"/>
                </a:solidFill>
              </a:rPr>
              <a:t>Plant seeds and look after growing plants with support.</a:t>
            </a:r>
          </a:p>
          <a:p>
            <a:pPr marL="171450" indent="-171450">
              <a:buFont typeface="Arial" panose="020B0604020202020204" pitchFamily="34" charset="0"/>
              <a:buChar char="•"/>
            </a:pPr>
            <a:r>
              <a:rPr lang="en-GB" sz="1200" dirty="0">
                <a:solidFill>
                  <a:srgbClr val="44375E"/>
                </a:solidFill>
              </a:rPr>
              <a:t>Identify that certain animals live in different environments.</a:t>
            </a:r>
          </a:p>
          <a:p>
            <a:pPr marL="171450" indent="-171450">
              <a:buFont typeface="Arial" panose="020B0604020202020204" pitchFamily="34" charset="0"/>
              <a:buChar char="•"/>
            </a:pPr>
            <a:endParaRPr lang="en-GB" sz="1000" dirty="0">
              <a:solidFill>
                <a:srgbClr val="44375E"/>
              </a:solidFill>
            </a:endParaRPr>
          </a:p>
        </p:txBody>
      </p:sp>
      <p:sp>
        <p:nvSpPr>
          <p:cNvPr id="17" name="TextBox 16">
            <a:extLst>
              <a:ext uri="{FF2B5EF4-FFF2-40B4-BE49-F238E27FC236}">
                <a16:creationId xmlns:a16="http://schemas.microsoft.com/office/drawing/2014/main" id="{A3C6C71B-ED92-4518-9AD4-E7EAA18BB760}"/>
              </a:ext>
            </a:extLst>
          </p:cNvPr>
          <p:cNvSpPr txBox="1"/>
          <p:nvPr/>
        </p:nvSpPr>
        <p:spPr>
          <a:xfrm>
            <a:off x="3700851" y="3149602"/>
            <a:ext cx="2504297" cy="195438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100" dirty="0">
                <a:solidFill>
                  <a:srgbClr val="44375E"/>
                </a:solidFill>
              </a:rPr>
              <a:t>Identify some key signs of each season.</a:t>
            </a:r>
          </a:p>
          <a:p>
            <a:pPr marL="171450" indent="-171450">
              <a:buFont typeface="Arial" panose="020B0604020202020204" pitchFamily="34" charset="0"/>
              <a:buChar char="•"/>
            </a:pPr>
            <a:r>
              <a:rPr lang="en-GB" sz="1100" dirty="0">
                <a:solidFill>
                  <a:srgbClr val="44375E"/>
                </a:solidFill>
              </a:rPr>
              <a:t>Talk about what plants need to survive.</a:t>
            </a:r>
          </a:p>
          <a:p>
            <a:pPr marL="171450" indent="-171450">
              <a:buFont typeface="Arial" panose="020B0604020202020204" pitchFamily="34" charset="0"/>
              <a:buChar char="•"/>
            </a:pPr>
            <a:r>
              <a:rPr lang="en-GB" sz="1100" dirty="0">
                <a:solidFill>
                  <a:srgbClr val="44375E"/>
                </a:solidFill>
              </a:rPr>
              <a:t>Care for the natural world and living things.</a:t>
            </a:r>
          </a:p>
          <a:p>
            <a:pPr marL="171450" indent="-171450">
              <a:buFont typeface="Arial" panose="020B0604020202020204" pitchFamily="34" charset="0"/>
              <a:buChar char="•"/>
            </a:pPr>
            <a:r>
              <a:rPr lang="en-GB" sz="1100" dirty="0">
                <a:solidFill>
                  <a:srgbClr val="44375E"/>
                </a:solidFill>
              </a:rPr>
              <a:t>Sequence the life cycles of living things.</a:t>
            </a:r>
          </a:p>
          <a:p>
            <a:pPr marL="171450" indent="-171450">
              <a:buFont typeface="Arial" panose="020B0604020202020204" pitchFamily="34" charset="0"/>
              <a:buChar char="•"/>
            </a:pPr>
            <a:r>
              <a:rPr lang="en-GB" sz="1100" dirty="0">
                <a:solidFill>
                  <a:srgbClr val="44375E"/>
                </a:solidFill>
              </a:rPr>
              <a:t>Talk about changes they observe e.g. melting, freezing, cooking.</a:t>
            </a:r>
          </a:p>
          <a:p>
            <a:pPr marL="171450" indent="-171450">
              <a:buFont typeface="Arial" panose="020B0604020202020204" pitchFamily="34" charset="0"/>
              <a:buChar char="•"/>
            </a:pPr>
            <a:endParaRPr lang="en-GB" sz="1100" dirty="0">
              <a:solidFill>
                <a:srgbClr val="44375E"/>
              </a:solidFill>
            </a:endParaRPr>
          </a:p>
        </p:txBody>
      </p:sp>
      <p:sp>
        <p:nvSpPr>
          <p:cNvPr id="18" name="TextBox 17">
            <a:extLst>
              <a:ext uri="{FF2B5EF4-FFF2-40B4-BE49-F238E27FC236}">
                <a16:creationId xmlns:a16="http://schemas.microsoft.com/office/drawing/2014/main" id="{CB0A2404-17B5-4F3B-A49C-BFD4D080A397}"/>
              </a:ext>
            </a:extLst>
          </p:cNvPr>
          <p:cNvSpPr txBox="1"/>
          <p:nvPr/>
        </p:nvSpPr>
        <p:spPr>
          <a:xfrm>
            <a:off x="6743284" y="3106229"/>
            <a:ext cx="2332259" cy="2631490"/>
          </a:xfrm>
          <a:prstGeom prst="rect">
            <a:avLst/>
          </a:prstGeom>
          <a:noFill/>
        </p:spPr>
        <p:txBody>
          <a:bodyPr wrap="square" rtlCol="0">
            <a:spAutoFit/>
          </a:bodyPr>
          <a:lstStyle/>
          <a:p>
            <a:pPr marL="171450" lvl="0" indent="-171450">
              <a:buFont typeface="Arial" panose="020B0604020202020204" pitchFamily="34" charset="0"/>
              <a:buChar char="•"/>
            </a:pPr>
            <a:r>
              <a:rPr lang="en-GB" sz="1100" dirty="0">
                <a:solidFill>
                  <a:srgbClr val="44375E"/>
                </a:solidFill>
              </a:rPr>
              <a:t>I can recognise that I have changed since I was a baby and discuss some of those changes</a:t>
            </a:r>
          </a:p>
          <a:p>
            <a:pPr marL="171450" lvl="0" indent="-171450">
              <a:buFont typeface="Arial" panose="020B0604020202020204" pitchFamily="34" charset="0"/>
              <a:buChar char="•"/>
            </a:pPr>
            <a:r>
              <a:rPr lang="en-GB" sz="1100" dirty="0">
                <a:solidFill>
                  <a:srgbClr val="44375E"/>
                </a:solidFill>
              </a:rPr>
              <a:t>I can talk about what I did yesterday/last week</a:t>
            </a:r>
          </a:p>
          <a:p>
            <a:pPr marL="171450" lvl="0" indent="-171450">
              <a:buFont typeface="Arial" panose="020B0604020202020204" pitchFamily="34" charset="0"/>
              <a:buChar char="•"/>
            </a:pPr>
            <a:r>
              <a:rPr lang="en-GB" sz="1100" dirty="0">
                <a:solidFill>
                  <a:srgbClr val="44375E"/>
                </a:solidFill>
              </a:rPr>
              <a:t>I can order events in my day</a:t>
            </a:r>
          </a:p>
          <a:p>
            <a:pPr marL="171450" lvl="0" indent="-171450">
              <a:buFont typeface="Arial" panose="020B0604020202020204" pitchFamily="34" charset="0"/>
              <a:buChar char="•"/>
            </a:pPr>
            <a:r>
              <a:rPr lang="en-GB" sz="1100" dirty="0">
                <a:solidFill>
                  <a:srgbClr val="44375E"/>
                </a:solidFill>
              </a:rPr>
              <a:t>I can talk about things that happened a long time ago, a short time ago and today</a:t>
            </a:r>
          </a:p>
          <a:p>
            <a:pPr marL="171450" lvl="0" indent="-171450">
              <a:buFont typeface="Arial" panose="020B0604020202020204" pitchFamily="34" charset="0"/>
              <a:buChar char="•"/>
            </a:pPr>
            <a:r>
              <a:rPr lang="en-GB" sz="1100" dirty="0">
                <a:solidFill>
                  <a:srgbClr val="44375E"/>
                </a:solidFill>
              </a:rPr>
              <a:t>I can talk about why we remember special historical events</a:t>
            </a:r>
          </a:p>
          <a:p>
            <a:pPr marL="171450" indent="-171450">
              <a:buFont typeface="Arial" panose="020B0604020202020204" pitchFamily="34" charset="0"/>
              <a:buChar char="•"/>
            </a:pPr>
            <a:r>
              <a:rPr lang="en-GB" sz="1100" dirty="0">
                <a:solidFill>
                  <a:srgbClr val="44375E"/>
                </a:solidFill>
              </a:rPr>
              <a:t>I can talk about people who help us</a:t>
            </a:r>
          </a:p>
        </p:txBody>
      </p:sp>
      <p:pic>
        <p:nvPicPr>
          <p:cNvPr id="5" name="Picture 4">
            <a:extLst>
              <a:ext uri="{FF2B5EF4-FFF2-40B4-BE49-F238E27FC236}">
                <a16:creationId xmlns:a16="http://schemas.microsoft.com/office/drawing/2014/main" id="{7D5267F9-EB76-6D3E-5A6E-F6B76D35AB68}"/>
              </a:ext>
            </a:extLst>
          </p:cNvPr>
          <p:cNvPicPr>
            <a:picLocks noChangeAspect="1"/>
          </p:cNvPicPr>
          <p:nvPr/>
        </p:nvPicPr>
        <p:blipFill>
          <a:blip r:embed="rId8"/>
          <a:stretch>
            <a:fillRect/>
          </a:stretch>
        </p:blipFill>
        <p:spPr>
          <a:xfrm>
            <a:off x="8510384" y="59488"/>
            <a:ext cx="1008519" cy="891589"/>
          </a:xfrm>
          <a:prstGeom prst="rect">
            <a:avLst/>
          </a:prstGeom>
        </p:spPr>
      </p:pic>
    </p:spTree>
    <p:extLst>
      <p:ext uri="{BB962C8B-B14F-4D97-AF65-F5344CB8AC3E}">
        <p14:creationId xmlns:p14="http://schemas.microsoft.com/office/powerpoint/2010/main" val="2724480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F993-E8B0-BB5E-5FA2-395864248E77}"/>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805E8C29-E647-4291-84EC-0F513F43FF65}"/>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B46CDD0C-09C9-6DA2-9F2D-FEC1FB7EED6D}"/>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6401E256-EA04-6307-8F98-B493A61A5585}"/>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1D45E2D0-CDFA-D81C-744A-93D038C28A20}"/>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297E7152-19D9-B08B-45D7-C85E21B694DB}"/>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A642B4AD-214F-6335-C2F1-E732BFCCD95A}"/>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1FD0CF1A-3346-B443-88A3-4B350376F889}"/>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F20DB98D-B272-E374-3887-F2E9FC08C5EB}"/>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EFEF5DB4-2CE6-CDFD-8349-2E982A35AE56}"/>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843B802-2874-33EF-1FE6-701AEC773D08}"/>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CE930816-5C2A-0A7B-BA95-23637810F179}"/>
              </a:ext>
            </a:extLst>
          </p:cNvPr>
          <p:cNvGraphicFramePr>
            <a:graphicFrameLocks noGrp="1"/>
          </p:cNvGraphicFramePr>
          <p:nvPr>
            <p:extLst>
              <p:ext uri="{D42A27DB-BD31-4B8C-83A1-F6EECF244321}">
                <p14:modId xmlns:p14="http://schemas.microsoft.com/office/powerpoint/2010/main" val="2950975145"/>
              </p:ext>
            </p:extLst>
          </p:nvPr>
        </p:nvGraphicFramePr>
        <p:xfrm>
          <a:off x="287188" y="917471"/>
          <a:ext cx="9333244" cy="5532031"/>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474594">
                  <a:extLst>
                    <a:ext uri="{9D8B030D-6E8A-4147-A177-3AD203B41FA5}">
                      <a16:colId xmlns:a16="http://schemas.microsoft.com/office/drawing/2014/main" val="62550763"/>
                    </a:ext>
                  </a:extLst>
                </a:gridCol>
                <a:gridCol w="990600">
                  <a:extLst>
                    <a:ext uri="{9D8B030D-6E8A-4147-A177-3AD203B41FA5}">
                      <a16:colId xmlns:a16="http://schemas.microsoft.com/office/drawing/2014/main" val="1504996340"/>
                    </a:ext>
                  </a:extLst>
                </a:gridCol>
                <a:gridCol w="3324225">
                  <a:extLst>
                    <a:ext uri="{9D8B030D-6E8A-4147-A177-3AD203B41FA5}">
                      <a16:colId xmlns:a16="http://schemas.microsoft.com/office/drawing/2014/main" val="1503854659"/>
                    </a:ext>
                  </a:extLst>
                </a:gridCol>
                <a:gridCol w="2888412">
                  <a:extLst>
                    <a:ext uri="{9D8B030D-6E8A-4147-A177-3AD203B41FA5}">
                      <a16:colId xmlns:a16="http://schemas.microsoft.com/office/drawing/2014/main" val="799716772"/>
                    </a:ext>
                  </a:extLst>
                </a:gridCol>
              </a:tblGrid>
              <a:tr h="823923">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53425">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5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Describe the changes as humans develop to old age.</a:t>
                      </a:r>
                    </a:p>
                    <a:p>
                      <a:pPr marL="171450" indent="-171450">
                        <a:lnSpc>
                          <a:spcPct val="107000"/>
                        </a:lnSpc>
                        <a:spcAft>
                          <a:spcPts val="0"/>
                        </a:spcAft>
                        <a:buFont typeface="Arial" panose="020B0604020202020204" pitchFamily="34" charset="0"/>
                        <a:buChar char="•"/>
                      </a:pPr>
                      <a:r>
                        <a:rPr lang="en-GB" sz="900" dirty="0"/>
                        <a:t>Pupils should draw a timeline to indicate stages in the growth and development of humans. </a:t>
                      </a:r>
                    </a:p>
                    <a:p>
                      <a:pPr marL="171450" indent="-171450">
                        <a:lnSpc>
                          <a:spcPct val="107000"/>
                        </a:lnSpc>
                        <a:spcAft>
                          <a:spcPts val="0"/>
                        </a:spcAft>
                        <a:buFont typeface="Arial" panose="020B0604020202020204" pitchFamily="34" charset="0"/>
                        <a:buChar char="•"/>
                      </a:pPr>
                      <a:r>
                        <a:rPr lang="en-GB" sz="900" dirty="0"/>
                        <a:t>They should learn about the changes experienced in puberty. </a:t>
                      </a:r>
                    </a:p>
                    <a:p>
                      <a:pPr marL="171450" indent="-171450">
                        <a:lnSpc>
                          <a:spcPct val="107000"/>
                        </a:lnSpc>
                        <a:spcAft>
                          <a:spcPts val="0"/>
                        </a:spcAft>
                        <a:buFont typeface="Arial" panose="020B0604020202020204" pitchFamily="34" charset="0"/>
                        <a:buChar char="•"/>
                      </a:pPr>
                      <a:r>
                        <a:rPr lang="en-GB" sz="900" dirty="0"/>
                        <a:t>Pupils could work scientifically by researching the gestation periods of other animals and comparing them with humans: by finding out and recording the length and mass of a baby as it grows. </a:t>
                      </a:r>
                      <a:endParaRPr lang="en-GB" sz="9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000" dirty="0"/>
                    </a:p>
                    <a:p>
                      <a:pPr>
                        <a:lnSpc>
                          <a:spcPct val="107000"/>
                        </a:lnSpc>
                        <a:spcAft>
                          <a:spcPts val="0"/>
                        </a:spcAft>
                      </a:pPr>
                      <a:r>
                        <a:rPr lang="en-GB" sz="1000" dirty="0"/>
                        <a:t>Animals including Humans</a:t>
                      </a:r>
                    </a:p>
                    <a:p>
                      <a:pPr>
                        <a:lnSpc>
                          <a:spcPct val="107000"/>
                        </a:lnSpc>
                        <a:spcAft>
                          <a:spcPts val="0"/>
                        </a:spcAft>
                      </a:pPr>
                      <a:endParaRPr lang="en-GB" sz="1000" dirty="0"/>
                    </a:p>
                    <a:p>
                      <a:pPr>
                        <a:lnSpc>
                          <a:spcPct val="107000"/>
                        </a:lnSpc>
                        <a:spcAft>
                          <a:spcPts val="0"/>
                        </a:spcAft>
                      </a:pPr>
                      <a:r>
                        <a:rPr lang="en-GB" sz="1000" dirty="0"/>
                        <a:t>How do we change as we grow older? </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humans go through stages of development; they begin as fertilized eggs and then develop into embryos (0-7 weeks), before developing into a foetus (8/40 weeks); once they are born, these new-born babies become toddlers (1-3 years) then into young children (roughly 3-12 years old); children develop into adults during adolescence (roughly 13 - 19 years old) at which age they become physically capable of reproduction; as adults develop into old age (roughly 65+ years old) they experience changes in their body which require them to move more carefully and rest more frequently. </a:t>
                      </a:r>
                    </a:p>
                    <a:p>
                      <a:pPr marL="171450" lvl="0" indent="-171450">
                        <a:buFont typeface="Arial" panose="020B0604020202020204" pitchFamily="34" charset="0"/>
                        <a:buChar char="•"/>
                      </a:pPr>
                      <a:r>
                        <a:rPr lang="en-GB" sz="900" dirty="0"/>
                        <a:t>I know that adolescence means young man/woman; males and females go through puberty (girls at roughly 11 years old, boys 12-13, but this can range from 8-14 years); girls develop breasts, pubic hair and underarm hair; boys develop pubic and underarm hair; both get spots as skin changes. </a:t>
                      </a:r>
                    </a:p>
                    <a:p>
                      <a:pPr marL="171450" lvl="0" indent="-171450">
                        <a:buFont typeface="Arial" panose="020B0604020202020204" pitchFamily="34" charset="0"/>
                        <a:buChar char="•"/>
                      </a:pPr>
                      <a:r>
                        <a:rPr lang="en-GB" sz="900" dirty="0"/>
                        <a:t>I know that humans and animals have gestation periods; humans – 40 weeks, elephants – 95 weeks, however this doesn’t mean a longer life expectancy</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0205">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97463">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39CBA625-20A2-E8FA-6B03-6B50A253222D}"/>
              </a:ext>
            </a:extLst>
          </p:cNvPr>
          <p:cNvPicPr>
            <a:picLocks noChangeAspect="1"/>
          </p:cNvPicPr>
          <p:nvPr/>
        </p:nvPicPr>
        <p:blipFill>
          <a:blip r:embed="rId3"/>
          <a:stretch>
            <a:fillRect/>
          </a:stretch>
        </p:blipFill>
        <p:spPr>
          <a:xfrm>
            <a:off x="3486090" y="1850471"/>
            <a:ext cx="3225036" cy="1211925"/>
          </a:xfrm>
          <a:prstGeom prst="rect">
            <a:avLst/>
          </a:prstGeom>
        </p:spPr>
      </p:pic>
      <p:pic>
        <p:nvPicPr>
          <p:cNvPr id="10" name="Picture 9">
            <a:extLst>
              <a:ext uri="{FF2B5EF4-FFF2-40B4-BE49-F238E27FC236}">
                <a16:creationId xmlns:a16="http://schemas.microsoft.com/office/drawing/2014/main" id="{725998D0-B476-2F89-1A18-9761EB53C3EA}"/>
              </a:ext>
            </a:extLst>
          </p:cNvPr>
          <p:cNvPicPr>
            <a:picLocks noChangeAspect="1"/>
          </p:cNvPicPr>
          <p:nvPr/>
        </p:nvPicPr>
        <p:blipFill>
          <a:blip r:embed="rId4"/>
          <a:stretch>
            <a:fillRect/>
          </a:stretch>
        </p:blipFill>
        <p:spPr>
          <a:xfrm>
            <a:off x="3168547" y="5519738"/>
            <a:ext cx="4007056" cy="704886"/>
          </a:xfrm>
          <a:prstGeom prst="rect">
            <a:avLst/>
          </a:prstGeom>
        </p:spPr>
      </p:pic>
      <p:pic>
        <p:nvPicPr>
          <p:cNvPr id="2" name="Picture 1">
            <a:extLst>
              <a:ext uri="{FF2B5EF4-FFF2-40B4-BE49-F238E27FC236}">
                <a16:creationId xmlns:a16="http://schemas.microsoft.com/office/drawing/2014/main" id="{1ABD4EA7-ED3C-7801-7512-C39EC450D872}"/>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41887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88974205"/>
              </p:ext>
            </p:extLst>
          </p:nvPr>
        </p:nvGraphicFramePr>
        <p:xfrm>
          <a:off x="287188" y="1031770"/>
          <a:ext cx="9333249" cy="4963513"/>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3829878">
                  <a:extLst>
                    <a:ext uri="{9D8B030D-6E8A-4147-A177-3AD203B41FA5}">
                      <a16:colId xmlns:a16="http://schemas.microsoft.com/office/drawing/2014/main" val="1503854659"/>
                    </a:ext>
                  </a:extLst>
                </a:gridCol>
                <a:gridCol w="2742559">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5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900" dirty="0"/>
                        <a:t>explain that unsupported objects fall towards the Earth because of the force of gravity acting between the Earth and the falling object</a:t>
                      </a:r>
                    </a:p>
                    <a:p>
                      <a:pPr marL="171450" indent="-171450">
                        <a:lnSpc>
                          <a:spcPct val="107000"/>
                        </a:lnSpc>
                        <a:spcAft>
                          <a:spcPts val="0"/>
                        </a:spcAft>
                        <a:buFont typeface="Arial" panose="020B0604020202020204" pitchFamily="34" charset="0"/>
                        <a:buChar char="•"/>
                      </a:pPr>
                      <a:r>
                        <a:rPr lang="en-GB" sz="900" dirty="0"/>
                        <a:t>identify the effects of air resistance, water resistance and friction, that act between moving surfaces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Forces</a:t>
                      </a:r>
                    </a:p>
                    <a:p>
                      <a:pPr>
                        <a:lnSpc>
                          <a:spcPct val="107000"/>
                        </a:lnSpc>
                        <a:spcAft>
                          <a:spcPts val="0"/>
                        </a:spcAft>
                      </a:pPr>
                      <a:endParaRPr lang="en-GB" sz="1000" dirty="0"/>
                    </a:p>
                    <a:p>
                      <a:pPr>
                        <a:lnSpc>
                          <a:spcPct val="107000"/>
                        </a:lnSpc>
                        <a:spcAft>
                          <a:spcPts val="0"/>
                        </a:spcAft>
                      </a:pPr>
                      <a:endParaRPr lang="en-GB" sz="1000" dirty="0"/>
                    </a:p>
                    <a:p>
                      <a:pPr>
                        <a:lnSpc>
                          <a:spcPct val="107000"/>
                        </a:lnSpc>
                        <a:spcAft>
                          <a:spcPts val="0"/>
                        </a:spcAft>
                      </a:pPr>
                      <a:r>
                        <a:rPr lang="en-GB" sz="1000" dirty="0"/>
                        <a:t>How do forces affect the movement of objects? </a:t>
                      </a: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dirty="0"/>
                        <a:t>I know that friction is a force that always opposes the direction of an object’s movement; it can be helpful in brakes, anti-slip surfaces, tyre tread; it can be unhelpful when bike chains stick making it harder to cycle.</a:t>
                      </a:r>
                    </a:p>
                    <a:p>
                      <a:pPr marL="171450" lvl="0" indent="-171450">
                        <a:buFont typeface="Arial" panose="020B0604020202020204" pitchFamily="34" charset="0"/>
                        <a:buChar char="•"/>
                      </a:pPr>
                      <a:r>
                        <a:rPr lang="en-GB" sz="1000" dirty="0"/>
                        <a:t>I know that air resistance is a type of friction that opposes the movement of an object through the air; it can be affected by the object’s surface area and speed. </a:t>
                      </a:r>
                    </a:p>
                    <a:p>
                      <a:pPr marL="171450" lvl="0" indent="-171450">
                        <a:buFont typeface="Arial" panose="020B0604020202020204" pitchFamily="34" charset="0"/>
                        <a:buChar char="•"/>
                      </a:pPr>
                      <a:r>
                        <a:rPr lang="en-GB" sz="1000" dirty="0"/>
                        <a:t>I know water resistance is a force that opposes an object’s movement through water; upthrust acts upwards on objects in water; the shape of the object changes the amount of water it displaces (larger surface area = more upthrust).</a:t>
                      </a:r>
                      <a:r>
                        <a:rPr lang="en-GB" sz="1000" kern="1200" dirty="0">
                          <a:solidFill>
                            <a:schemeClr val="dk1"/>
                          </a:solidFill>
                          <a:effectLst/>
                          <a:latin typeface="+mn-lt"/>
                          <a:ea typeface="+mn-ea"/>
                          <a:cs typeface="+mn-cs"/>
                        </a:rPr>
                        <a:t>.</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051881">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D36CBD09-4CDE-5570-6990-6BA50779ECCA}"/>
              </a:ext>
            </a:extLst>
          </p:cNvPr>
          <p:cNvPicPr>
            <a:picLocks noChangeAspect="1"/>
          </p:cNvPicPr>
          <p:nvPr/>
        </p:nvPicPr>
        <p:blipFill>
          <a:blip r:embed="rId3"/>
          <a:stretch>
            <a:fillRect/>
          </a:stretch>
        </p:blipFill>
        <p:spPr>
          <a:xfrm>
            <a:off x="3140683" y="1932938"/>
            <a:ext cx="3649732" cy="1354434"/>
          </a:xfrm>
          <a:prstGeom prst="rect">
            <a:avLst/>
          </a:prstGeom>
        </p:spPr>
      </p:pic>
      <p:pic>
        <p:nvPicPr>
          <p:cNvPr id="7" name="Picture 6">
            <a:extLst>
              <a:ext uri="{FF2B5EF4-FFF2-40B4-BE49-F238E27FC236}">
                <a16:creationId xmlns:a16="http://schemas.microsoft.com/office/drawing/2014/main" id="{5610C24C-9AC3-AD44-04F7-A8CF430AF4A3}"/>
              </a:ext>
            </a:extLst>
          </p:cNvPr>
          <p:cNvPicPr>
            <a:picLocks noChangeAspect="1"/>
          </p:cNvPicPr>
          <p:nvPr/>
        </p:nvPicPr>
        <p:blipFill>
          <a:blip r:embed="rId4"/>
          <a:stretch>
            <a:fillRect/>
          </a:stretch>
        </p:blipFill>
        <p:spPr>
          <a:xfrm>
            <a:off x="2135459" y="5016796"/>
            <a:ext cx="6072530" cy="754352"/>
          </a:xfrm>
          <a:prstGeom prst="rect">
            <a:avLst/>
          </a:prstGeom>
        </p:spPr>
      </p:pic>
      <p:pic>
        <p:nvPicPr>
          <p:cNvPr id="2" name="Picture 1">
            <a:extLst>
              <a:ext uri="{FF2B5EF4-FFF2-40B4-BE49-F238E27FC236}">
                <a16:creationId xmlns:a16="http://schemas.microsoft.com/office/drawing/2014/main" id="{FB7F7F9B-E42C-605E-0099-6B8823C6BFC2}"/>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50394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328425054"/>
              </p:ext>
            </p:extLst>
          </p:nvPr>
        </p:nvGraphicFramePr>
        <p:xfrm>
          <a:off x="133350" y="1028700"/>
          <a:ext cx="9648626" cy="5703441"/>
        </p:xfrm>
        <a:graphic>
          <a:graphicData uri="http://schemas.openxmlformats.org/drawingml/2006/table">
            <a:tbl>
              <a:tblPr firstRow="1" bandRow="1">
                <a:tableStyleId>{8A107856-5554-42FB-B03E-39F5DBC370BA}</a:tableStyleId>
              </a:tblPr>
              <a:tblGrid>
                <a:gridCol w="704849">
                  <a:extLst>
                    <a:ext uri="{9D8B030D-6E8A-4147-A177-3AD203B41FA5}">
                      <a16:colId xmlns:a16="http://schemas.microsoft.com/office/drawing/2014/main" val="3993469012"/>
                    </a:ext>
                  </a:extLst>
                </a:gridCol>
                <a:gridCol w="1313592">
                  <a:extLst>
                    <a:ext uri="{9D8B030D-6E8A-4147-A177-3AD203B41FA5}">
                      <a16:colId xmlns:a16="http://schemas.microsoft.com/office/drawing/2014/main" val="62550763"/>
                    </a:ext>
                  </a:extLst>
                </a:gridCol>
                <a:gridCol w="866692">
                  <a:extLst>
                    <a:ext uri="{9D8B030D-6E8A-4147-A177-3AD203B41FA5}">
                      <a16:colId xmlns:a16="http://schemas.microsoft.com/office/drawing/2014/main" val="1504996340"/>
                    </a:ext>
                  </a:extLst>
                </a:gridCol>
                <a:gridCol w="3172569">
                  <a:extLst>
                    <a:ext uri="{9D8B030D-6E8A-4147-A177-3AD203B41FA5}">
                      <a16:colId xmlns:a16="http://schemas.microsoft.com/office/drawing/2014/main" val="1503854659"/>
                    </a:ext>
                  </a:extLst>
                </a:gridCol>
                <a:gridCol w="3590924">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5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Times New Roman" panose="02020603050405020304" pitchFamily="18" charset="0"/>
                          <a:cs typeface="Calibri" panose="020F0502020204030204" pitchFamily="34" charset="0"/>
                        </a:rPr>
                        <a:t> </a:t>
                      </a:r>
                      <a:r>
                        <a:rPr lang="en-GB" sz="1000" dirty="0"/>
                        <a:t>• describe the movement of the Earth, and other planets, relative to the Sun in the solar system</a:t>
                      </a:r>
                    </a:p>
                    <a:p>
                      <a:pPr>
                        <a:lnSpc>
                          <a:spcPct val="107000"/>
                        </a:lnSpc>
                        <a:spcAft>
                          <a:spcPts val="0"/>
                        </a:spcAft>
                      </a:pPr>
                      <a:r>
                        <a:rPr lang="en-GB" sz="1000" dirty="0"/>
                        <a:t>• describe the movement of the Moon relative to the Earth • describe the Sun, Earth and Moon as approximately spherical bodies </a:t>
                      </a:r>
                    </a:p>
                    <a:p>
                      <a:pPr>
                        <a:lnSpc>
                          <a:spcPct val="107000"/>
                        </a:lnSpc>
                        <a:spcAft>
                          <a:spcPts val="0"/>
                        </a:spcAft>
                      </a:pPr>
                      <a:r>
                        <a:rPr lang="en-GB" sz="1000" dirty="0"/>
                        <a:t>• use the idea of the Earth’s rotation to explain day and night and the apparent movement of the sun across the sky.</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000" dirty="0"/>
                    </a:p>
                    <a:p>
                      <a:pPr>
                        <a:lnSpc>
                          <a:spcPct val="107000"/>
                        </a:lnSpc>
                        <a:spcAft>
                          <a:spcPts val="0"/>
                        </a:spcAft>
                      </a:pPr>
                      <a:r>
                        <a:rPr lang="en-GB" sz="1000" dirty="0"/>
                        <a:t>Earth and Space</a:t>
                      </a:r>
                    </a:p>
                    <a:p>
                      <a:pPr>
                        <a:lnSpc>
                          <a:spcPct val="107000"/>
                        </a:lnSpc>
                        <a:spcAft>
                          <a:spcPts val="0"/>
                        </a:spcAft>
                      </a:pPr>
                      <a:endParaRPr lang="en-GB" sz="1000" dirty="0"/>
                    </a:p>
                    <a:p>
                      <a:pPr>
                        <a:lnSpc>
                          <a:spcPct val="107000"/>
                        </a:lnSpc>
                        <a:spcAft>
                          <a:spcPts val="0"/>
                        </a:spcAft>
                      </a:pPr>
                      <a:r>
                        <a:rPr lang="en-GB" sz="1000" dirty="0"/>
                        <a:t>How is our solar system organised?</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there are eight major planets in our solar system: Mercury, Venus, Earth, Mars, Jupiter, Saturn, Uranus, Neptune </a:t>
                      </a:r>
                    </a:p>
                    <a:p>
                      <a:pPr marL="171450" lvl="0" indent="-171450">
                        <a:buFont typeface="Arial" panose="020B0604020202020204" pitchFamily="34" charset="0"/>
                        <a:buChar char="•"/>
                      </a:pPr>
                      <a:r>
                        <a:rPr lang="en-GB" sz="900" dirty="0"/>
                        <a:t>I know that Mercury, Venus, Earth and Mars are rocky planets and Jupiter, Neptune, Saturn and Uranus are ‘gas giants’; Pluto is a dwarf planet.</a:t>
                      </a:r>
                    </a:p>
                    <a:p>
                      <a:pPr marL="171450" lvl="0" indent="-171450">
                        <a:buFont typeface="Arial" panose="020B0604020202020204" pitchFamily="34" charset="0"/>
                        <a:buChar char="•"/>
                      </a:pPr>
                      <a:r>
                        <a:rPr lang="en-GB" sz="900" dirty="0"/>
                        <a:t>I know that all planets orbit the Sun and the further they are from the Sun, the longer the orbit; each one spins on an axis; planets are known as approximately spherical bodies; Earth’s orbit takes 365 ¼ days; Pluto takes around 250 years to orbit the Sun. </a:t>
                      </a:r>
                    </a:p>
                    <a:p>
                      <a:pPr marL="171450" lvl="0" indent="-171450">
                        <a:buFont typeface="Arial" panose="020B0604020202020204" pitchFamily="34" charset="0"/>
                        <a:buChar char="•"/>
                      </a:pPr>
                      <a:r>
                        <a:rPr lang="en-GB" sz="900" dirty="0"/>
                        <a:t>I know that the moon doesn’t change shape, but our view of it changes as it orbits the Earth; its stages are: new moon, waxing crescent, first quarter, waxing gibbous, full moon, waning gibbous, third quarter and waning crescent; its orbit of Earth lasts 28 days. </a:t>
                      </a:r>
                    </a:p>
                    <a:p>
                      <a:pPr marL="171450" lvl="0" indent="-171450">
                        <a:buFont typeface="Arial" panose="020B0604020202020204" pitchFamily="34" charset="0"/>
                        <a:buChar char="•"/>
                      </a:pPr>
                      <a:r>
                        <a:rPr lang="en-GB" sz="900" dirty="0"/>
                        <a:t>I know that the Earth turns one full rotation (anti clockwise) in 24 hours, resulting in night and day; sunrise is when our place on Earth begins to face the Sun; midday is facing the Sun directly at its highest point in the sky; sunset is when our place on Earth begins to turn away; night is when we are facing away from the Sun.</a:t>
                      </a:r>
                    </a:p>
                    <a:p>
                      <a:pPr marL="171450" lvl="0" indent="-171450">
                        <a:buFont typeface="Arial" panose="020B0604020202020204" pitchFamily="34" charset="0"/>
                        <a:buChar char="•"/>
                      </a:pPr>
                      <a:r>
                        <a:rPr lang="en-GB" sz="900" dirty="0"/>
                        <a:t>I know that the tilt of the Earth leads to the seasons: tilted towards the Sun means the Sun is higher in sky (Spring and Summer); tilted away from the Sun means the Sun is lower in the sky (Autumn and Winter).</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94297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D494F85D-96F5-D990-385C-97D3E237EDC7}"/>
              </a:ext>
            </a:extLst>
          </p:cNvPr>
          <p:cNvPicPr>
            <a:picLocks noChangeAspect="1"/>
          </p:cNvPicPr>
          <p:nvPr/>
        </p:nvPicPr>
        <p:blipFill>
          <a:blip r:embed="rId3"/>
          <a:stretch>
            <a:fillRect/>
          </a:stretch>
        </p:blipFill>
        <p:spPr>
          <a:xfrm>
            <a:off x="3113924" y="1860932"/>
            <a:ext cx="3034511" cy="1298631"/>
          </a:xfrm>
          <a:prstGeom prst="rect">
            <a:avLst/>
          </a:prstGeom>
        </p:spPr>
      </p:pic>
      <p:pic>
        <p:nvPicPr>
          <p:cNvPr id="11" name="Picture 10">
            <a:extLst>
              <a:ext uri="{FF2B5EF4-FFF2-40B4-BE49-F238E27FC236}">
                <a16:creationId xmlns:a16="http://schemas.microsoft.com/office/drawing/2014/main" id="{5506CB69-DE9C-DEC9-37B3-463031245CD9}"/>
              </a:ext>
            </a:extLst>
          </p:cNvPr>
          <p:cNvPicPr>
            <a:picLocks noChangeAspect="1"/>
          </p:cNvPicPr>
          <p:nvPr/>
        </p:nvPicPr>
        <p:blipFill>
          <a:blip r:embed="rId4"/>
          <a:stretch>
            <a:fillRect/>
          </a:stretch>
        </p:blipFill>
        <p:spPr>
          <a:xfrm>
            <a:off x="2287900" y="5771446"/>
            <a:ext cx="5010407" cy="787440"/>
          </a:xfrm>
          <a:prstGeom prst="rect">
            <a:avLst/>
          </a:prstGeom>
        </p:spPr>
      </p:pic>
      <p:pic>
        <p:nvPicPr>
          <p:cNvPr id="12" name="Picture 11">
            <a:extLst>
              <a:ext uri="{FF2B5EF4-FFF2-40B4-BE49-F238E27FC236}">
                <a16:creationId xmlns:a16="http://schemas.microsoft.com/office/drawing/2014/main" id="{63290FEF-9FCE-2757-A071-9729CECFB3CF}"/>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658207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325796485"/>
              </p:ext>
            </p:extLst>
          </p:nvPr>
        </p:nvGraphicFramePr>
        <p:xfrm>
          <a:off x="123825" y="1028700"/>
          <a:ext cx="9659838" cy="5733097"/>
        </p:xfrm>
        <a:graphic>
          <a:graphicData uri="http://schemas.openxmlformats.org/drawingml/2006/table">
            <a:tbl>
              <a:tblPr firstRow="1" bandRow="1">
                <a:tableStyleId>{8A107856-5554-42FB-B03E-39F5DBC370BA}</a:tableStyleId>
              </a:tblPr>
              <a:tblGrid>
                <a:gridCol w="704849">
                  <a:extLst>
                    <a:ext uri="{9D8B030D-6E8A-4147-A177-3AD203B41FA5}">
                      <a16:colId xmlns:a16="http://schemas.microsoft.com/office/drawing/2014/main" val="3993469012"/>
                    </a:ext>
                  </a:extLst>
                </a:gridCol>
                <a:gridCol w="749732">
                  <a:extLst>
                    <a:ext uri="{9D8B030D-6E8A-4147-A177-3AD203B41FA5}">
                      <a16:colId xmlns:a16="http://schemas.microsoft.com/office/drawing/2014/main" val="62550763"/>
                    </a:ext>
                  </a:extLst>
                </a:gridCol>
                <a:gridCol w="918632">
                  <a:extLst>
                    <a:ext uri="{9D8B030D-6E8A-4147-A177-3AD203B41FA5}">
                      <a16:colId xmlns:a16="http://schemas.microsoft.com/office/drawing/2014/main" val="1504996340"/>
                    </a:ext>
                  </a:extLst>
                </a:gridCol>
                <a:gridCol w="3000375">
                  <a:extLst>
                    <a:ext uri="{9D8B030D-6E8A-4147-A177-3AD203B41FA5}">
                      <a16:colId xmlns:a16="http://schemas.microsoft.com/office/drawing/2014/main" val="1503854659"/>
                    </a:ext>
                  </a:extLst>
                </a:gridCol>
                <a:gridCol w="4286250">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a:cs typeface="Times New Roman"/>
                        </a:rPr>
                        <a:t>Year 5 Summer Term </a:t>
                      </a:r>
                      <a:endParaRPr lang="en-GB" sz="1000" dirty="0">
                        <a:effectLst/>
                        <a:latin typeface="+mn-lt"/>
                        <a:ea typeface="Calibri"/>
                        <a:cs typeface="Times New Roman"/>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1000" dirty="0"/>
                        <a:t>• describe the differences in the life cycles of a mammal, an amphibian, an insect and a bird</a:t>
                      </a:r>
                    </a:p>
                    <a:p>
                      <a:r>
                        <a:rPr lang="en-GB" sz="1000" dirty="0"/>
                        <a:t>• describe the life process of reproduction in some plants and animals.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t>Living Things and Their Habitats</a:t>
                      </a:r>
                    </a:p>
                    <a:p>
                      <a:pPr>
                        <a:lnSpc>
                          <a:spcPct val="107000"/>
                        </a:lnSpc>
                        <a:spcAft>
                          <a:spcPts val="0"/>
                        </a:spcAft>
                      </a:pPr>
                      <a:endParaRPr lang="en-GB" sz="900" dirty="0"/>
                    </a:p>
                    <a:p>
                      <a:pPr>
                        <a:lnSpc>
                          <a:spcPct val="107000"/>
                        </a:lnSpc>
                        <a:spcAft>
                          <a:spcPts val="0"/>
                        </a:spcAft>
                      </a:pPr>
                      <a:endParaRPr lang="en-GB" sz="900" dirty="0"/>
                    </a:p>
                    <a:p>
                      <a:pPr>
                        <a:lnSpc>
                          <a:spcPct val="107000"/>
                        </a:lnSpc>
                        <a:spcAft>
                          <a:spcPts val="0"/>
                        </a:spcAft>
                      </a:pPr>
                      <a:r>
                        <a:rPr lang="en-GB" sz="900" dirty="0"/>
                        <a:t>How do the life cycles of animals differ?</a:t>
                      </a:r>
                      <a:endParaRPr lang="en-GB" sz="9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generally, mammals are vertebrates; develop as an embryo, give birth to live young; reproduce through sexual reproduction; feed babies with the mother’s milk; grow larger when young; adolescents mature into adults. </a:t>
                      </a:r>
                    </a:p>
                    <a:p>
                      <a:pPr marL="171450" lvl="0" indent="-171450">
                        <a:buFont typeface="Arial" panose="020B0604020202020204" pitchFamily="34" charset="0"/>
                        <a:buChar char="•"/>
                      </a:pPr>
                      <a:r>
                        <a:rPr lang="en-GB" sz="900" dirty="0"/>
                        <a:t>I know that amphibians are vertebrates; reproduce sexually; lay eggs, that contain embryos, in water; are once larvae that hatch with gills; physically change as they mature (called metamorphosis); grow legs, lungs and the young become adults.</a:t>
                      </a:r>
                    </a:p>
                    <a:p>
                      <a:pPr marL="171450" lvl="0" indent="-171450">
                        <a:buFont typeface="Arial" panose="020B0604020202020204" pitchFamily="34" charset="0"/>
                        <a:buChar char="•"/>
                      </a:pPr>
                      <a:r>
                        <a:rPr lang="en-GB" sz="900" dirty="0"/>
                        <a:t>I know that insects are invertebrates; reproduce sexually; lay eggs that later hatch into larvae; the larvae then feed and grow, before transforming into a pupa - they undergo a biochemical change in which the larval body breaks down and reforms as an adult (metamorphosis).</a:t>
                      </a:r>
                    </a:p>
                    <a:p>
                      <a:pPr marL="171450" lvl="0" indent="-171450">
                        <a:buFont typeface="Arial" panose="020B0604020202020204" pitchFamily="34" charset="0"/>
                        <a:buChar char="•"/>
                      </a:pPr>
                      <a:r>
                        <a:rPr lang="en-GB" sz="900" dirty="0"/>
                        <a:t>I know that birds are vertebrates; reproduce sexually; lay eggs that are kept warm in a nest; the embryo grows inside the fertilised egg; however, unfertilised eggs don’t produce chicks; chicks grow more feathers and mature into adults. </a:t>
                      </a:r>
                    </a:p>
                    <a:p>
                      <a:pPr marL="171450" lvl="0" indent="-171450">
                        <a:buFont typeface="Arial" panose="020B0604020202020204" pitchFamily="34" charset="0"/>
                        <a:buChar char="•"/>
                      </a:pPr>
                      <a:r>
                        <a:rPr lang="en-GB" sz="900" dirty="0"/>
                        <a:t>I know that over 300 years ago, Maria Merion’s work around entomology (the study of insects) helped to change beliefs about how insects were formed; she made detailed notes and diagrams from her observations to do this; she is known as an important contributor to entomology. </a:t>
                      </a:r>
                    </a:p>
                    <a:p>
                      <a:pPr marL="171450" lvl="0" indent="-171450">
                        <a:buFont typeface="Arial" panose="020B0604020202020204" pitchFamily="34" charset="0"/>
                        <a:buChar char="•"/>
                      </a:pPr>
                      <a:r>
                        <a:rPr lang="en-GB" sz="900" dirty="0"/>
                        <a:t>• reproduction means to make a copy and is necessary for survival</a:t>
                      </a:r>
                    </a:p>
                    <a:p>
                      <a:pPr marL="171450" lvl="0" indent="-171450">
                        <a:buFont typeface="Arial" panose="020B0604020202020204" pitchFamily="34" charset="0"/>
                        <a:buChar char="•"/>
                      </a:pPr>
                      <a:r>
                        <a:rPr lang="en-GB" sz="900" dirty="0"/>
                        <a:t>sexual reproduction (most plants and animals) is between a male and female and combines their cells</a:t>
                      </a:r>
                    </a:p>
                    <a:p>
                      <a:pPr marL="171450" lvl="0" indent="-171450">
                        <a:buFont typeface="Arial" panose="020B0604020202020204" pitchFamily="34" charset="0"/>
                        <a:buChar char="•"/>
                      </a:pPr>
                      <a:r>
                        <a:rPr lang="en-GB" sz="900" dirty="0"/>
                        <a:t>asexual reproduction is to make an identical copy of the parent flowering plants sexually reproduce through pollination (combining the male pollen and female ovule); seeds are produced that germinate and grow into a seedling. </a:t>
                      </a:r>
                    </a:p>
                    <a:p>
                      <a:pPr marL="171450" lvl="0" indent="-171450">
                        <a:buFont typeface="Arial" panose="020B0604020202020204" pitchFamily="34" charset="0"/>
                        <a:buChar char="•"/>
                      </a:pPr>
                      <a:r>
                        <a:rPr lang="en-GB" sz="900" dirty="0"/>
                        <a:t>some plants reproduce asexually (make an identical copy)</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72418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13A61F4C-B916-4803-5909-E026652A535B}"/>
              </a:ext>
            </a:extLst>
          </p:cNvPr>
          <p:cNvPicPr>
            <a:picLocks noChangeAspect="1"/>
          </p:cNvPicPr>
          <p:nvPr/>
        </p:nvPicPr>
        <p:blipFill>
          <a:blip r:embed="rId4"/>
          <a:stretch>
            <a:fillRect/>
          </a:stretch>
        </p:blipFill>
        <p:spPr>
          <a:xfrm>
            <a:off x="2550475" y="1897064"/>
            <a:ext cx="2876747" cy="1080023"/>
          </a:xfrm>
          <a:prstGeom prst="rect">
            <a:avLst/>
          </a:prstGeom>
        </p:spPr>
      </p:pic>
      <p:pic>
        <p:nvPicPr>
          <p:cNvPr id="7" name="Picture 6">
            <a:extLst>
              <a:ext uri="{FF2B5EF4-FFF2-40B4-BE49-F238E27FC236}">
                <a16:creationId xmlns:a16="http://schemas.microsoft.com/office/drawing/2014/main" id="{611E8620-7E59-72CC-579E-8EC685A92500}"/>
              </a:ext>
            </a:extLst>
          </p:cNvPr>
          <p:cNvPicPr>
            <a:picLocks noChangeAspect="1"/>
          </p:cNvPicPr>
          <p:nvPr/>
        </p:nvPicPr>
        <p:blipFill>
          <a:blip r:embed="rId5"/>
          <a:stretch>
            <a:fillRect/>
          </a:stretch>
        </p:blipFill>
        <p:spPr>
          <a:xfrm>
            <a:off x="2893838" y="5978495"/>
            <a:ext cx="3642073" cy="675746"/>
          </a:xfrm>
          <a:prstGeom prst="rect">
            <a:avLst/>
          </a:prstGeom>
        </p:spPr>
      </p:pic>
      <p:pic>
        <p:nvPicPr>
          <p:cNvPr id="10" name="Picture 9">
            <a:extLst>
              <a:ext uri="{FF2B5EF4-FFF2-40B4-BE49-F238E27FC236}">
                <a16:creationId xmlns:a16="http://schemas.microsoft.com/office/drawing/2014/main" id="{29F44912-DE50-A8A3-2EA5-971363949038}"/>
              </a:ext>
            </a:extLst>
          </p:cNvPr>
          <p:cNvPicPr>
            <a:picLocks noChangeAspect="1"/>
          </p:cNvPicPr>
          <p:nvPr/>
        </p:nvPicPr>
        <p:blipFill>
          <a:blip r:embed="rId6"/>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577377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EF592-7A0A-CB21-EAAA-36757B573930}"/>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FE253EE2-2624-DDFA-A1D4-3E8E8F50D2A3}"/>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41A0C376-1634-35CB-0A7A-0BC449EC97CF}"/>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A88632EC-3791-8460-CAA7-2521CA6AFC77}"/>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7FBA0A63-DBB4-F7E7-E701-EEEC6D140A59}"/>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8C7409D4-C3F4-0118-6A0C-59BC54F09B1C}"/>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ECA79F09-E7BB-7724-204D-4E11E1C3E912}"/>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6B1DD717-AA4A-FC74-F942-9FE65E84E266}"/>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0475E90C-1EDF-F0DB-CCF0-449C116F7F86}"/>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7ACBF131-3102-C954-BEB0-5FEC70F0FEA9}"/>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41E2A12D-F144-BA9E-18AD-071A8EB47B80}"/>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AA7C9AD1-1CC9-A250-8A1D-3F9D97BF06DE}"/>
              </a:ext>
            </a:extLst>
          </p:cNvPr>
          <p:cNvGraphicFramePr>
            <a:graphicFrameLocks noGrp="1"/>
          </p:cNvGraphicFramePr>
          <p:nvPr>
            <p:extLst>
              <p:ext uri="{D42A27DB-BD31-4B8C-83A1-F6EECF244321}">
                <p14:modId xmlns:p14="http://schemas.microsoft.com/office/powerpoint/2010/main" val="983205989"/>
              </p:ext>
            </p:extLst>
          </p:nvPr>
        </p:nvGraphicFramePr>
        <p:xfrm>
          <a:off x="300878" y="1044836"/>
          <a:ext cx="9450291" cy="5397532"/>
        </p:xfrm>
        <a:graphic>
          <a:graphicData uri="http://schemas.openxmlformats.org/drawingml/2006/table">
            <a:tbl>
              <a:tblPr firstRow="1" bandRow="1">
                <a:tableStyleId>{8A107856-5554-42FB-B03E-39F5DBC370BA}</a:tableStyleId>
              </a:tblPr>
              <a:tblGrid>
                <a:gridCol w="644958">
                  <a:extLst>
                    <a:ext uri="{9D8B030D-6E8A-4147-A177-3AD203B41FA5}">
                      <a16:colId xmlns:a16="http://schemas.microsoft.com/office/drawing/2014/main" val="3993469012"/>
                    </a:ext>
                  </a:extLst>
                </a:gridCol>
                <a:gridCol w="990600">
                  <a:extLst>
                    <a:ext uri="{9D8B030D-6E8A-4147-A177-3AD203B41FA5}">
                      <a16:colId xmlns:a16="http://schemas.microsoft.com/office/drawing/2014/main" val="62550763"/>
                    </a:ext>
                  </a:extLst>
                </a:gridCol>
                <a:gridCol w="931334">
                  <a:extLst>
                    <a:ext uri="{9D8B030D-6E8A-4147-A177-3AD203B41FA5}">
                      <a16:colId xmlns:a16="http://schemas.microsoft.com/office/drawing/2014/main" val="1504996340"/>
                    </a:ext>
                  </a:extLst>
                </a:gridCol>
                <a:gridCol w="4000500">
                  <a:extLst>
                    <a:ext uri="{9D8B030D-6E8A-4147-A177-3AD203B41FA5}">
                      <a16:colId xmlns:a16="http://schemas.microsoft.com/office/drawing/2014/main" val="1503854659"/>
                    </a:ext>
                  </a:extLst>
                </a:gridCol>
                <a:gridCol w="2882899">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5 Summer Term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1000" dirty="0"/>
                        <a:t>• recognise that some mechanisms, including levers, pulleys and gears, allow a smaller force to have a greater effect.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Forces</a:t>
                      </a: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do forces help us?</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dirty="0"/>
                        <a:t>I know that levers all have a load (the force applied); an arm or rod and a fulcrum, or pivot, that the arm moves around.</a:t>
                      </a:r>
                      <a:endParaRPr lang="en-US" dirty="0"/>
                    </a:p>
                    <a:p>
                      <a:pPr marL="171450" lvl="0" indent="-171450">
                        <a:buFont typeface="Arial" panose="020B0604020202020204" pitchFamily="34" charset="0"/>
                        <a:buChar char="•"/>
                      </a:pPr>
                      <a:r>
                        <a:rPr lang="en-GB" sz="1000" dirty="0"/>
                        <a:t>I know that pulleys are mechanisms that help to move heavy things and have a grooved wheel, an axle and rope. </a:t>
                      </a:r>
                    </a:p>
                    <a:p>
                      <a:pPr marL="171450" lvl="0" indent="-171450">
                        <a:buFont typeface="Arial" panose="020B0604020202020204" pitchFamily="34" charset="0"/>
                        <a:buChar char="•"/>
                      </a:pPr>
                      <a:r>
                        <a:rPr lang="en-GB" sz="1000" dirty="0"/>
                        <a:t>I know that gears are rotating wheels with teeth that interlock to turn each other: there is always a driver gear and a follower gear; they use a small force to have a greater effect.</a:t>
                      </a:r>
                    </a:p>
                    <a:p>
                      <a:pPr marL="171450" lvl="0" indent="-171450">
                        <a:buFont typeface="Arial" panose="020B0604020202020204" pitchFamily="34" charset="0"/>
                        <a:buChar char="•"/>
                      </a:pPr>
                      <a:r>
                        <a:rPr lang="en-GB" sz="1000" dirty="0"/>
                        <a:t>I know that Galileo Galilei was an Italian astronomer and physicist who studied the science of motion; he improved the telescope; he discovered the weight of an object doesn’t affect how fast it falls; he studied the moons of Jupiter and their movement around Jupiter, supporting Copernicus’ theory of the heliocentric model. </a:t>
                      </a:r>
                      <a:endParaRPr lang="en-GB" sz="10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02870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282070A1-9D5F-0E94-9276-E91EA2E0E052}"/>
              </a:ext>
            </a:extLst>
          </p:cNvPr>
          <p:cNvPicPr>
            <a:picLocks noChangeAspect="1"/>
          </p:cNvPicPr>
          <p:nvPr/>
        </p:nvPicPr>
        <p:blipFill>
          <a:blip r:embed="rId4"/>
          <a:stretch>
            <a:fillRect/>
          </a:stretch>
        </p:blipFill>
        <p:spPr>
          <a:xfrm>
            <a:off x="2963395" y="1927281"/>
            <a:ext cx="3827197" cy="1500100"/>
          </a:xfrm>
          <a:prstGeom prst="rect">
            <a:avLst/>
          </a:prstGeom>
        </p:spPr>
      </p:pic>
      <p:pic>
        <p:nvPicPr>
          <p:cNvPr id="11" name="Picture 10">
            <a:extLst>
              <a:ext uri="{FF2B5EF4-FFF2-40B4-BE49-F238E27FC236}">
                <a16:creationId xmlns:a16="http://schemas.microsoft.com/office/drawing/2014/main" id="{B2C0DA9C-4D7E-54B7-FC43-83EAC05FBF18}"/>
              </a:ext>
            </a:extLst>
          </p:cNvPr>
          <p:cNvPicPr>
            <a:picLocks noChangeAspect="1"/>
          </p:cNvPicPr>
          <p:nvPr/>
        </p:nvPicPr>
        <p:blipFill>
          <a:blip r:embed="rId5"/>
          <a:stretch>
            <a:fillRect/>
          </a:stretch>
        </p:blipFill>
        <p:spPr>
          <a:xfrm>
            <a:off x="2350509" y="5550434"/>
            <a:ext cx="5054860" cy="647733"/>
          </a:xfrm>
          <a:prstGeom prst="rect">
            <a:avLst/>
          </a:prstGeom>
        </p:spPr>
      </p:pic>
      <p:pic>
        <p:nvPicPr>
          <p:cNvPr id="12" name="Picture 11">
            <a:extLst>
              <a:ext uri="{FF2B5EF4-FFF2-40B4-BE49-F238E27FC236}">
                <a16:creationId xmlns:a16="http://schemas.microsoft.com/office/drawing/2014/main" id="{6E1EBEEF-508A-F917-B5D0-172A96A21916}"/>
              </a:ext>
            </a:extLst>
          </p:cNvPr>
          <p:cNvPicPr>
            <a:picLocks noChangeAspect="1"/>
          </p:cNvPicPr>
          <p:nvPr/>
        </p:nvPicPr>
        <p:blipFill>
          <a:blip r:embed="rId6"/>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308002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6464C-9FEB-8DD3-81C3-395827EE1EB0}"/>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FE8DDF5A-19E3-E049-9905-64785BCD6A89}"/>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0F78337D-6BC2-FC71-E485-73DEF1B0D0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387F953-A2B2-0A5F-B425-F59437B4E330}"/>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DE2D344D-4242-501D-BE05-26CFC508BFC4}"/>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B13A5E84-E41F-8B82-AEB4-2F0359256037}"/>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D4F3CD78-BA21-D7E1-11C4-350529AB9436}"/>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AFCC3788-7A3B-6AE4-6A65-ACEBA2E37BB7}"/>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3C192AA4-63B1-DCA3-7C47-E1891872AE7F}"/>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AAC01016-84B8-652A-5187-5916C3551BA8}"/>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E250399-6D11-E9E8-8AF9-A9ABC3909360}"/>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DEAB757C-AD35-29A1-E793-FB481C676479}"/>
              </a:ext>
            </a:extLst>
          </p:cNvPr>
          <p:cNvGraphicFramePr>
            <a:graphicFrameLocks noGrp="1"/>
          </p:cNvGraphicFramePr>
          <p:nvPr>
            <p:extLst>
              <p:ext uri="{D42A27DB-BD31-4B8C-83A1-F6EECF244321}">
                <p14:modId xmlns:p14="http://schemas.microsoft.com/office/powerpoint/2010/main" val="2554874134"/>
              </p:ext>
            </p:extLst>
          </p:nvPr>
        </p:nvGraphicFramePr>
        <p:xfrm>
          <a:off x="300878" y="1044836"/>
          <a:ext cx="9450290" cy="5866162"/>
        </p:xfrm>
        <a:graphic>
          <a:graphicData uri="http://schemas.openxmlformats.org/drawingml/2006/table">
            <a:tbl>
              <a:tblPr firstRow="1" bandRow="1">
                <a:tableStyleId>{8A107856-5554-42FB-B03E-39F5DBC370BA}</a:tableStyleId>
              </a:tblPr>
              <a:tblGrid>
                <a:gridCol w="644958">
                  <a:extLst>
                    <a:ext uri="{9D8B030D-6E8A-4147-A177-3AD203B41FA5}">
                      <a16:colId xmlns:a16="http://schemas.microsoft.com/office/drawing/2014/main" val="3993469012"/>
                    </a:ext>
                  </a:extLst>
                </a:gridCol>
                <a:gridCol w="1170831">
                  <a:extLst>
                    <a:ext uri="{9D8B030D-6E8A-4147-A177-3AD203B41FA5}">
                      <a16:colId xmlns:a16="http://schemas.microsoft.com/office/drawing/2014/main" val="62550763"/>
                    </a:ext>
                  </a:extLst>
                </a:gridCol>
                <a:gridCol w="1007532">
                  <a:extLst>
                    <a:ext uri="{9D8B030D-6E8A-4147-A177-3AD203B41FA5}">
                      <a16:colId xmlns:a16="http://schemas.microsoft.com/office/drawing/2014/main" val="1504996340"/>
                    </a:ext>
                  </a:extLst>
                </a:gridCol>
                <a:gridCol w="3552825">
                  <a:extLst>
                    <a:ext uri="{9D8B030D-6E8A-4147-A177-3AD203B41FA5}">
                      <a16:colId xmlns:a16="http://schemas.microsoft.com/office/drawing/2014/main" val="1503854659"/>
                    </a:ext>
                  </a:extLst>
                </a:gridCol>
                <a:gridCol w="3074144">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6 Autumn Term</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1000" dirty="0"/>
                        <a:t>• describe how living things are classified into broad groups according to common observable characteristics and based on similarities and differences, including microorganisms, plants and animals</a:t>
                      </a:r>
                    </a:p>
                    <a:p>
                      <a:r>
                        <a:rPr lang="en-GB" sz="1000" dirty="0"/>
                        <a:t>• give reasons for classifying plants and animals based on specific characteristics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Living Things and Their Habitats</a:t>
                      </a: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can animals be classified?</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Carl Linnaeus was a Swedish naturalist who created the taxonomy systems to organise all living things; living things are organised by Kingdoms (Animals, Plants, Fungi, Bacteria, Algae), Phylum (Vertebrate, Mollusc, Arthropod), Class (mammals, reptiles, fish).</a:t>
                      </a:r>
                    </a:p>
                    <a:p>
                      <a:pPr marL="171450" lvl="0" indent="-171450">
                        <a:buFont typeface="Arial" panose="020B0604020202020204" pitchFamily="34" charset="0"/>
                        <a:buChar char="•"/>
                      </a:pPr>
                      <a:r>
                        <a:rPr lang="en-GB" sz="900" dirty="0"/>
                        <a:t>I know that vertebrates are grouped into 5 classes: amphibians, birds, fish, mammals and reptiles.</a:t>
                      </a:r>
                    </a:p>
                    <a:p>
                      <a:pPr marL="171450" lvl="0" indent="-171450">
                        <a:buFont typeface="Arial" panose="020B0604020202020204" pitchFamily="34" charset="0"/>
                        <a:buChar char="•"/>
                      </a:pPr>
                      <a:r>
                        <a:rPr lang="en-GB" sz="900" dirty="0"/>
                        <a:t>I know that invertebrates (approx.. 95% of animal species) are grouped into 7 classes: sponges, flatworms, jellyfish, arthropods (crustacean, </a:t>
                      </a:r>
                      <a:r>
                        <a:rPr lang="en-GB" sz="900" dirty="0" err="1"/>
                        <a:t>arachnida</a:t>
                      </a:r>
                      <a:r>
                        <a:rPr lang="en-GB" sz="900" dirty="0"/>
                        <a:t>, insects, myriapods), </a:t>
                      </a:r>
                      <a:r>
                        <a:rPr lang="en-GB" sz="900" dirty="0" err="1"/>
                        <a:t>annelida</a:t>
                      </a:r>
                      <a:r>
                        <a:rPr lang="en-GB" sz="900" dirty="0"/>
                        <a:t>, Echinodermata and molluscs</a:t>
                      </a:r>
                    </a:p>
                    <a:p>
                      <a:pPr marL="171450" lvl="0" indent="-171450">
                        <a:buFont typeface="Arial" panose="020B0604020202020204" pitchFamily="34" charset="0"/>
                        <a:buChar char="•"/>
                      </a:pPr>
                      <a:r>
                        <a:rPr lang="en-GB" sz="900" dirty="0"/>
                        <a:t>I know that arthropod is an invertebrate with a hard , external skeleton and jointed limbs</a:t>
                      </a:r>
                    </a:p>
                    <a:p>
                      <a:pPr marL="171450" lvl="0" indent="-171450">
                        <a:buFont typeface="Arial" panose="020B0604020202020204" pitchFamily="34" charset="0"/>
                        <a:buChar char="•"/>
                      </a:pPr>
                      <a:r>
                        <a:rPr lang="en-GB" sz="900" dirty="0"/>
                        <a:t>I know that insects are a type of arthropod; their bodies consist of six legs, a head, a thorax and an abdomen; most insects also have a pair of antennae and a pair of wings </a:t>
                      </a:r>
                    </a:p>
                    <a:p>
                      <a:pPr marL="171450" lvl="0" indent="-171450">
                        <a:buFont typeface="Arial" panose="020B0604020202020204" pitchFamily="34" charset="0"/>
                        <a:buChar char="•"/>
                      </a:pPr>
                      <a:r>
                        <a:rPr lang="en-GB" sz="900" dirty="0"/>
                        <a:t>I know that an arachnid (e.g. spider) is a type of arthropod with eight legs and no antennae or wings </a:t>
                      </a:r>
                    </a:p>
                    <a:p>
                      <a:pPr marL="171450" lvl="0" indent="-171450">
                        <a:buFont typeface="Arial" panose="020B0604020202020204" pitchFamily="34" charset="0"/>
                        <a:buChar char="•"/>
                      </a:pPr>
                      <a:r>
                        <a:rPr lang="en-GB" sz="900" dirty="0"/>
                        <a:t>I know that a crustacean is a type of arthropod with two pairs of antennae (e.g. woodlouse) </a:t>
                      </a:r>
                    </a:p>
                    <a:p>
                      <a:pPr marL="171450" lvl="0" indent="-171450">
                        <a:buFont typeface="Arial" panose="020B0604020202020204" pitchFamily="34" charset="0"/>
                        <a:buChar char="•"/>
                      </a:pPr>
                      <a:r>
                        <a:rPr lang="en-GB" sz="900" dirty="0"/>
                        <a:t>I know that a myriapod is an arthropod with a flat and long or cylindrical body and many legs (e.g. centipede) </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5725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AB9639DB-607B-0B6B-E7D9-BF4F6A687263}"/>
              </a:ext>
            </a:extLst>
          </p:cNvPr>
          <p:cNvPicPr>
            <a:picLocks noChangeAspect="1"/>
          </p:cNvPicPr>
          <p:nvPr/>
        </p:nvPicPr>
        <p:blipFill>
          <a:blip r:embed="rId4"/>
          <a:stretch>
            <a:fillRect/>
          </a:stretch>
        </p:blipFill>
        <p:spPr>
          <a:xfrm>
            <a:off x="3215807" y="1963390"/>
            <a:ext cx="3332429" cy="1191514"/>
          </a:xfrm>
          <a:prstGeom prst="rect">
            <a:avLst/>
          </a:prstGeom>
        </p:spPr>
      </p:pic>
      <p:pic>
        <p:nvPicPr>
          <p:cNvPr id="10" name="Picture 9">
            <a:extLst>
              <a:ext uri="{FF2B5EF4-FFF2-40B4-BE49-F238E27FC236}">
                <a16:creationId xmlns:a16="http://schemas.microsoft.com/office/drawing/2014/main" id="{F9E4C2FC-31F8-64A9-3E53-E31A349B27D2}"/>
              </a:ext>
            </a:extLst>
          </p:cNvPr>
          <p:cNvPicPr>
            <a:picLocks noChangeAspect="1"/>
          </p:cNvPicPr>
          <p:nvPr/>
        </p:nvPicPr>
        <p:blipFill>
          <a:blip r:embed="rId5"/>
          <a:stretch>
            <a:fillRect/>
          </a:stretch>
        </p:blipFill>
        <p:spPr>
          <a:xfrm>
            <a:off x="2726033" y="5999974"/>
            <a:ext cx="4434884" cy="729159"/>
          </a:xfrm>
          <a:prstGeom prst="rect">
            <a:avLst/>
          </a:prstGeom>
        </p:spPr>
      </p:pic>
      <p:pic>
        <p:nvPicPr>
          <p:cNvPr id="12" name="Picture 11">
            <a:extLst>
              <a:ext uri="{FF2B5EF4-FFF2-40B4-BE49-F238E27FC236}">
                <a16:creationId xmlns:a16="http://schemas.microsoft.com/office/drawing/2014/main" id="{B604CB4D-F3AA-FD0E-A19E-74AA1BF9CFA9}"/>
              </a:ext>
            </a:extLst>
          </p:cNvPr>
          <p:cNvPicPr>
            <a:picLocks noChangeAspect="1"/>
          </p:cNvPicPr>
          <p:nvPr/>
        </p:nvPicPr>
        <p:blipFill>
          <a:blip r:embed="rId6"/>
          <a:stretch>
            <a:fillRect/>
          </a:stretch>
        </p:blipFill>
        <p:spPr>
          <a:xfrm>
            <a:off x="8421624" y="62968"/>
            <a:ext cx="1083691" cy="782087"/>
          </a:xfrm>
          <a:prstGeom prst="rect">
            <a:avLst/>
          </a:prstGeom>
        </p:spPr>
      </p:pic>
    </p:spTree>
    <p:extLst>
      <p:ext uri="{BB962C8B-B14F-4D97-AF65-F5344CB8AC3E}">
        <p14:creationId xmlns:p14="http://schemas.microsoft.com/office/powerpoint/2010/main" val="275949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23DDA-7DF6-79B1-24CA-4FAD6FCCBEAF}"/>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25CDBAE3-95CB-14E8-0AA2-3AA359BF6111}"/>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39CEEC8-D947-852D-D452-7FDF06F602A1}"/>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15211E1E-2474-7538-898A-797CDEE3AD74}"/>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0D42B7D6-AE37-DA77-E2AB-6E068BCC751D}"/>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619E5848-9F17-3A0F-5FDF-19D9FD8A3977}"/>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C0BCCD5F-F165-C267-7CA9-782D264B7756}"/>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C442B6E-9BA2-757E-99B6-6DD9FC8D17C8}"/>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2A9ADE0E-58C3-FBEC-499D-D9C43186B03B}"/>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C950027A-0B92-3A0E-44A5-A75FF8A59F92}"/>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AEE4430B-A6AD-3323-F1D2-E0B922514A70}"/>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44D839AA-9D85-7E48-417A-A55DDA59E56C}"/>
              </a:ext>
            </a:extLst>
          </p:cNvPr>
          <p:cNvGraphicFramePr>
            <a:graphicFrameLocks noGrp="1"/>
          </p:cNvGraphicFramePr>
          <p:nvPr>
            <p:extLst>
              <p:ext uri="{D42A27DB-BD31-4B8C-83A1-F6EECF244321}">
                <p14:modId xmlns:p14="http://schemas.microsoft.com/office/powerpoint/2010/main" val="3519161444"/>
              </p:ext>
            </p:extLst>
          </p:nvPr>
        </p:nvGraphicFramePr>
        <p:xfrm>
          <a:off x="152400" y="1019175"/>
          <a:ext cx="9595907" cy="5673757"/>
        </p:xfrm>
        <a:graphic>
          <a:graphicData uri="http://schemas.openxmlformats.org/drawingml/2006/table">
            <a:tbl>
              <a:tblPr firstRow="1" bandRow="1">
                <a:tableStyleId>{8A107856-5554-42FB-B03E-39F5DBC370BA}</a:tableStyleId>
              </a:tblPr>
              <a:tblGrid>
                <a:gridCol w="790574">
                  <a:extLst>
                    <a:ext uri="{9D8B030D-6E8A-4147-A177-3AD203B41FA5}">
                      <a16:colId xmlns:a16="http://schemas.microsoft.com/office/drawing/2014/main" val="3993469012"/>
                    </a:ext>
                  </a:extLst>
                </a:gridCol>
                <a:gridCol w="1170831">
                  <a:extLst>
                    <a:ext uri="{9D8B030D-6E8A-4147-A177-3AD203B41FA5}">
                      <a16:colId xmlns:a16="http://schemas.microsoft.com/office/drawing/2014/main" val="62550763"/>
                    </a:ext>
                  </a:extLst>
                </a:gridCol>
                <a:gridCol w="1007532">
                  <a:extLst>
                    <a:ext uri="{9D8B030D-6E8A-4147-A177-3AD203B41FA5}">
                      <a16:colId xmlns:a16="http://schemas.microsoft.com/office/drawing/2014/main" val="1504996340"/>
                    </a:ext>
                  </a:extLst>
                </a:gridCol>
                <a:gridCol w="3251200">
                  <a:extLst>
                    <a:ext uri="{9D8B030D-6E8A-4147-A177-3AD203B41FA5}">
                      <a16:colId xmlns:a16="http://schemas.microsoft.com/office/drawing/2014/main" val="1503854659"/>
                    </a:ext>
                  </a:extLst>
                </a:gridCol>
                <a:gridCol w="3375770">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6 Autumn Term</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900" dirty="0"/>
                        <a:t>• recognise that light appears to travel in straight lines •use the idea that light travels in straight lines to explain that objects are seen because they give out or reflect light into the eye</a:t>
                      </a:r>
                    </a:p>
                    <a:p>
                      <a:r>
                        <a:rPr lang="en-GB" sz="900" dirty="0"/>
                        <a:t>• explain that we see things because light travels from light sources to our eyes or from light sources to objects and then to our eyes</a:t>
                      </a:r>
                    </a:p>
                    <a:p>
                      <a:r>
                        <a:rPr lang="en-GB" sz="900" dirty="0"/>
                        <a:t>• use the idea that light travels in straight lines to explain why shadows have the same shape as the objects that cast them.</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Light</a:t>
                      </a: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t>How does light travel? </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dirty="0"/>
                        <a:t>I know that translucent objects allow some light to pass through, but some of the light changes direction as it passes through the object; this means that an something seen through a translucent object is not clearly defined</a:t>
                      </a:r>
                    </a:p>
                    <a:p>
                      <a:pPr marL="171450" lvl="0" indent="-171450">
                        <a:buFont typeface="Arial" panose="020B0604020202020204" pitchFamily="34" charset="0"/>
                        <a:buChar char="•"/>
                      </a:pPr>
                      <a:r>
                        <a:rPr lang="en-GB" sz="1000" dirty="0"/>
                        <a:t>I know that when light passes from one medium to another (e.g. from air to water), it changes direction; this is called refraction; this happens because light travels at different speeds in different media.</a:t>
                      </a:r>
                    </a:p>
                    <a:p>
                      <a:pPr marL="171450" lvl="0" indent="-171450">
                        <a:buFont typeface="Arial" panose="020B0604020202020204" pitchFamily="34" charset="0"/>
                        <a:buChar char="•"/>
                      </a:pPr>
                      <a:r>
                        <a:rPr lang="en-GB" sz="1000" dirty="0"/>
                        <a:t>I know that white light refracted by two surfaces in a prism will spread out so that all of its constituent colours can be seen; this array of colours is called a spectrum; it happens because the different colours of that constitute white light travel at different speeds. </a:t>
                      </a:r>
                    </a:p>
                    <a:p>
                      <a:pPr marL="171450" lvl="0" indent="-171450">
                        <a:buFont typeface="Arial" panose="020B0604020202020204" pitchFamily="34" charset="0"/>
                        <a:buChar char="•"/>
                      </a:pPr>
                      <a:r>
                        <a:rPr lang="en-GB" sz="1000" dirty="0"/>
                        <a:t>I know that how to draw a diagram to show why the shape of a shadow will match the shape of an object </a:t>
                      </a:r>
                    </a:p>
                    <a:p>
                      <a:pPr marL="171450" lvl="0" indent="-171450">
                        <a:buFont typeface="Arial" panose="020B0604020202020204" pitchFamily="34" charset="0"/>
                        <a:buChar char="•"/>
                      </a:pPr>
                      <a:r>
                        <a:rPr lang="en-GB" sz="1000" dirty="0"/>
                        <a:t>I know that when light reflects off an object, the angle of incidence is equal to the angle of reflection </a:t>
                      </a:r>
                    </a:p>
                    <a:p>
                      <a:pPr marL="171450" lvl="0" indent="-171450">
                        <a:buFont typeface="Arial" panose="020B0604020202020204" pitchFamily="34" charset="0"/>
                        <a:buChar char="•"/>
                      </a:pPr>
                      <a:r>
                        <a:rPr lang="en-GB" sz="1000" dirty="0"/>
                        <a:t>I know that a periscope takes advantage of the predictable angles of incidence and reflection to allow an image to be shown to a viewer </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69532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6" name="Picture 5">
            <a:extLst>
              <a:ext uri="{FF2B5EF4-FFF2-40B4-BE49-F238E27FC236}">
                <a16:creationId xmlns:a16="http://schemas.microsoft.com/office/drawing/2014/main" id="{9298A1DE-A75D-71E3-712E-1FEEC93FBC89}"/>
              </a:ext>
            </a:extLst>
          </p:cNvPr>
          <p:cNvPicPr>
            <a:picLocks noChangeAspect="1"/>
          </p:cNvPicPr>
          <p:nvPr/>
        </p:nvPicPr>
        <p:blipFill>
          <a:blip r:embed="rId4"/>
          <a:stretch>
            <a:fillRect/>
          </a:stretch>
        </p:blipFill>
        <p:spPr>
          <a:xfrm>
            <a:off x="3152079" y="1901737"/>
            <a:ext cx="3147097" cy="1161109"/>
          </a:xfrm>
          <a:prstGeom prst="rect">
            <a:avLst/>
          </a:prstGeom>
        </p:spPr>
      </p:pic>
      <p:pic>
        <p:nvPicPr>
          <p:cNvPr id="11" name="Picture 10">
            <a:extLst>
              <a:ext uri="{FF2B5EF4-FFF2-40B4-BE49-F238E27FC236}">
                <a16:creationId xmlns:a16="http://schemas.microsoft.com/office/drawing/2014/main" id="{9A9F98B0-6968-7125-3770-8A8C921518C7}"/>
              </a:ext>
            </a:extLst>
          </p:cNvPr>
          <p:cNvPicPr>
            <a:picLocks noChangeAspect="1"/>
          </p:cNvPicPr>
          <p:nvPr/>
        </p:nvPicPr>
        <p:blipFill>
          <a:blip r:embed="rId5"/>
          <a:stretch>
            <a:fillRect/>
          </a:stretch>
        </p:blipFill>
        <p:spPr>
          <a:xfrm>
            <a:off x="2130289" y="6057366"/>
            <a:ext cx="5264421" cy="520727"/>
          </a:xfrm>
          <a:prstGeom prst="rect">
            <a:avLst/>
          </a:prstGeom>
        </p:spPr>
      </p:pic>
      <p:pic>
        <p:nvPicPr>
          <p:cNvPr id="12" name="Picture 11">
            <a:extLst>
              <a:ext uri="{FF2B5EF4-FFF2-40B4-BE49-F238E27FC236}">
                <a16:creationId xmlns:a16="http://schemas.microsoft.com/office/drawing/2014/main" id="{5A02B3DB-7E5D-6148-29BD-7D206D73B497}"/>
              </a:ext>
            </a:extLst>
          </p:cNvPr>
          <p:cNvPicPr>
            <a:picLocks noChangeAspect="1"/>
          </p:cNvPicPr>
          <p:nvPr/>
        </p:nvPicPr>
        <p:blipFill>
          <a:blip r:embed="rId6"/>
          <a:stretch>
            <a:fillRect/>
          </a:stretch>
        </p:blipFill>
        <p:spPr>
          <a:xfrm>
            <a:off x="8421624" y="62968"/>
            <a:ext cx="1083691" cy="782087"/>
          </a:xfrm>
          <a:prstGeom prst="rect">
            <a:avLst/>
          </a:prstGeom>
        </p:spPr>
      </p:pic>
    </p:spTree>
    <p:extLst>
      <p:ext uri="{BB962C8B-B14F-4D97-AF65-F5344CB8AC3E}">
        <p14:creationId xmlns:p14="http://schemas.microsoft.com/office/powerpoint/2010/main" val="94827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6E4D-2C3D-EBDE-D24A-3D84CB94B1CF}"/>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08A7E704-A2CF-F77C-C877-AB0FC212D325}"/>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6C77D18-40F9-5956-DAF2-055E8C560CA5}"/>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2F8CC387-AB51-6C88-1895-35FED745413F}"/>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8E72EACE-F045-85F9-03D6-0571B49EAF31}"/>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B0156B1C-FDE3-098E-4A78-058652F0034E}"/>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1C0354DA-AE26-E26F-E17A-AAB2E9BE7601}"/>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8F839927-345C-FE95-E065-CD60ACD5A82B}"/>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CD8CA94E-9A92-E3A7-3753-25A99A7B20D9}"/>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9919720B-6839-83A0-EBDD-FCCDA15DA600}"/>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93694064-E754-B3A0-A075-8A69F1CF10C0}"/>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E6D38362-664D-F7B4-2F07-8C09D4C3720F}"/>
              </a:ext>
            </a:extLst>
          </p:cNvPr>
          <p:cNvGraphicFramePr>
            <a:graphicFrameLocks noGrp="1"/>
          </p:cNvGraphicFramePr>
          <p:nvPr>
            <p:extLst>
              <p:ext uri="{D42A27DB-BD31-4B8C-83A1-F6EECF244321}">
                <p14:modId xmlns:p14="http://schemas.microsoft.com/office/powerpoint/2010/main" val="3757723392"/>
              </p:ext>
            </p:extLst>
          </p:nvPr>
        </p:nvGraphicFramePr>
        <p:xfrm>
          <a:off x="133350" y="1019175"/>
          <a:ext cx="9659712" cy="5885212"/>
        </p:xfrm>
        <a:graphic>
          <a:graphicData uri="http://schemas.openxmlformats.org/drawingml/2006/table">
            <a:tbl>
              <a:tblPr firstRow="1" bandRow="1">
                <a:tableStyleId>{8A107856-5554-42FB-B03E-39F5DBC370BA}</a:tableStyleId>
              </a:tblPr>
              <a:tblGrid>
                <a:gridCol w="695325">
                  <a:extLst>
                    <a:ext uri="{9D8B030D-6E8A-4147-A177-3AD203B41FA5}">
                      <a16:colId xmlns:a16="http://schemas.microsoft.com/office/drawing/2014/main" val="3993469012"/>
                    </a:ext>
                  </a:extLst>
                </a:gridCol>
                <a:gridCol w="923923">
                  <a:extLst>
                    <a:ext uri="{9D8B030D-6E8A-4147-A177-3AD203B41FA5}">
                      <a16:colId xmlns:a16="http://schemas.microsoft.com/office/drawing/2014/main" val="62550763"/>
                    </a:ext>
                  </a:extLst>
                </a:gridCol>
                <a:gridCol w="895350">
                  <a:extLst>
                    <a:ext uri="{9D8B030D-6E8A-4147-A177-3AD203B41FA5}">
                      <a16:colId xmlns:a16="http://schemas.microsoft.com/office/drawing/2014/main" val="1504996340"/>
                    </a:ext>
                  </a:extLst>
                </a:gridCol>
                <a:gridCol w="3181350">
                  <a:extLst>
                    <a:ext uri="{9D8B030D-6E8A-4147-A177-3AD203B41FA5}">
                      <a16:colId xmlns:a16="http://schemas.microsoft.com/office/drawing/2014/main" val="1503854659"/>
                    </a:ext>
                  </a:extLst>
                </a:gridCol>
                <a:gridCol w="3963764">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The Big Idea</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 </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6 Spring Term</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900" dirty="0"/>
                        <a:t>• identify and name the main parts of the human circulatory system, and describe the functions of the heart, blood vessels and blood • recognise the impact of diet, exercise, drugs and lifestyle on the way bodies function</a:t>
                      </a:r>
                    </a:p>
                    <a:p>
                      <a:r>
                        <a:rPr lang="en-GB" sz="900" dirty="0"/>
                        <a:t>• describe the ways in which nutrients and water are transported within animals, including humans.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Animals including Humans</a:t>
                      </a:r>
                    </a:p>
                    <a:p>
                      <a:pPr>
                        <a:lnSpc>
                          <a:spcPct val="107000"/>
                        </a:lnSpc>
                        <a:spcAft>
                          <a:spcPts val="0"/>
                        </a:spcAft>
                      </a:pPr>
                      <a:endParaRPr lang="en-GB" sz="1000" dirty="0"/>
                    </a:p>
                    <a:p>
                      <a:pPr>
                        <a:lnSpc>
                          <a:spcPct val="107000"/>
                        </a:lnSpc>
                        <a:spcAft>
                          <a:spcPts val="0"/>
                        </a:spcAft>
                      </a:pPr>
                      <a:r>
                        <a:rPr lang="en-GB" sz="1000" dirty="0"/>
                        <a:t>What is the circulatory system and how does it work?  </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blood carries nutrients (such as oxygen and water) around the body and helps to remove waste products from the body. </a:t>
                      </a:r>
                    </a:p>
                    <a:p>
                      <a:pPr marL="171450" lvl="0" indent="-171450">
                        <a:buFont typeface="Arial" panose="020B0604020202020204" pitchFamily="34" charset="0"/>
                        <a:buChar char="•"/>
                      </a:pPr>
                      <a:r>
                        <a:rPr lang="en-GB" sz="900" dirty="0"/>
                        <a:t>I know that blood is made of red blood cells, plasma, platelets and white blood cells; be able to describe each component’s purpose and their relative proportions. </a:t>
                      </a:r>
                    </a:p>
                    <a:p>
                      <a:pPr marL="171450" lvl="0" indent="-171450">
                        <a:buFont typeface="Arial" panose="020B0604020202020204" pitchFamily="34" charset="0"/>
                        <a:buChar char="•"/>
                      </a:pPr>
                      <a:r>
                        <a:rPr lang="en-GB" sz="900" dirty="0"/>
                        <a:t>I know that the main parts of the circulatory system are: heart, lungs, arteries, veins and capillaries; know the purpose of each part. </a:t>
                      </a:r>
                    </a:p>
                    <a:p>
                      <a:pPr marL="171450" lvl="0" indent="-171450">
                        <a:buFont typeface="Arial" panose="020B0604020202020204" pitchFamily="34" charset="0"/>
                        <a:buChar char="•"/>
                      </a:pPr>
                      <a:r>
                        <a:rPr lang="en-GB" sz="900" dirty="0"/>
                        <a:t>I know that blood travels around the body (heart -&gt; lungs -&gt; heart -&gt; body). </a:t>
                      </a:r>
                    </a:p>
                    <a:p>
                      <a:pPr marL="171450" lvl="0" indent="-171450">
                        <a:buFont typeface="Arial" panose="020B0604020202020204" pitchFamily="34" charset="0"/>
                        <a:buChar char="•"/>
                      </a:pPr>
                      <a:r>
                        <a:rPr lang="en-GB" sz="900" dirty="0"/>
                        <a:t>I know that the heart beats to move oxygenated blood to the body and deoxygenated blood to the lungs. </a:t>
                      </a:r>
                    </a:p>
                    <a:p>
                      <a:pPr marL="171450" lvl="0" indent="-171450">
                        <a:buFont typeface="Arial" panose="020B0604020202020204" pitchFamily="34" charset="0"/>
                        <a:buChar char="•"/>
                      </a:pPr>
                      <a:r>
                        <a:rPr lang="en-GB" sz="900" dirty="0"/>
                        <a:t>I know that arteries carry oxygenated blood away from the heart; veins carry deoxygenated blood to the heart; capillaries are blood vessels that connect arteries and veins.</a:t>
                      </a:r>
                    </a:p>
                    <a:p>
                      <a:pPr marL="171450" lvl="0" indent="-171450">
                        <a:buFont typeface="Arial" panose="020B0604020202020204" pitchFamily="34" charset="0"/>
                        <a:buChar char="•"/>
                      </a:pPr>
                      <a:r>
                        <a:rPr lang="en-GB" sz="900" dirty="0"/>
                        <a:t>I know that the heart is composed of four chambers: two atria and two ventricles; the aorta is the largest artery</a:t>
                      </a:r>
                    </a:p>
                    <a:p>
                      <a:pPr marL="171450" lvl="0" indent="-171450">
                        <a:buFont typeface="Arial" panose="020B0604020202020204" pitchFamily="34" charset="0"/>
                        <a:buChar char="•"/>
                      </a:pPr>
                      <a:r>
                        <a:rPr lang="en-GB" sz="900" dirty="0"/>
                        <a:t>I know that the right side of the heart receives deoxygenated blood from the body and sends it to the lungs; the left side receives oxygenated blood from the lungs.</a:t>
                      </a:r>
                    </a:p>
                    <a:p>
                      <a:pPr marL="171450" lvl="0" indent="-171450">
                        <a:buFont typeface="Arial" panose="020B0604020202020204" pitchFamily="34" charset="0"/>
                        <a:buChar char="•"/>
                      </a:pPr>
                      <a:r>
                        <a:rPr lang="en-GB" sz="900" dirty="0"/>
                        <a:t>I know that the work of Galen and William Harvey influenced our knowledge and understanding of the circulatory system</a:t>
                      </a:r>
                    </a:p>
                    <a:p>
                      <a:pPr marL="171450" lvl="0" indent="-171450">
                        <a:buFont typeface="Arial" panose="020B0604020202020204" pitchFamily="34" charset="0"/>
                        <a:buChar char="•"/>
                      </a:pPr>
                      <a:r>
                        <a:rPr lang="en-GB" sz="900" dirty="0"/>
                        <a:t>I know that they can lead a healthy life through exercise and the consumption of water and a healthy, balanced diet; know the effects of being healthy. </a:t>
                      </a:r>
                    </a:p>
                    <a:p>
                      <a:pPr marL="171450" lvl="0" indent="-171450">
                        <a:buFont typeface="Arial" panose="020B0604020202020204" pitchFamily="34" charset="0"/>
                        <a:buChar char="•"/>
                      </a:pPr>
                      <a:r>
                        <a:rPr lang="en-GB" sz="900" dirty="0"/>
                        <a:t>I know that when we exercise, our heart beats more frequently so that the oxygen that is used can be replenished</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7630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4" name="Picture 3">
            <a:extLst>
              <a:ext uri="{FF2B5EF4-FFF2-40B4-BE49-F238E27FC236}">
                <a16:creationId xmlns:a16="http://schemas.microsoft.com/office/drawing/2014/main" id="{1291EC2F-DBA9-1518-2B42-41DF964201F0}"/>
              </a:ext>
            </a:extLst>
          </p:cNvPr>
          <p:cNvPicPr>
            <a:picLocks noChangeAspect="1"/>
          </p:cNvPicPr>
          <p:nvPr/>
        </p:nvPicPr>
        <p:blipFill>
          <a:blip r:embed="rId4"/>
          <a:stretch>
            <a:fillRect/>
          </a:stretch>
        </p:blipFill>
        <p:spPr>
          <a:xfrm>
            <a:off x="2714015" y="1856918"/>
            <a:ext cx="2981647" cy="1207162"/>
          </a:xfrm>
          <a:prstGeom prst="rect">
            <a:avLst/>
          </a:prstGeom>
        </p:spPr>
      </p:pic>
      <p:pic>
        <p:nvPicPr>
          <p:cNvPr id="10" name="Picture 9">
            <a:extLst>
              <a:ext uri="{FF2B5EF4-FFF2-40B4-BE49-F238E27FC236}">
                <a16:creationId xmlns:a16="http://schemas.microsoft.com/office/drawing/2014/main" id="{0248424B-9824-380C-8244-AE77536BA1E2}"/>
              </a:ext>
            </a:extLst>
          </p:cNvPr>
          <p:cNvPicPr>
            <a:picLocks noChangeAspect="1"/>
          </p:cNvPicPr>
          <p:nvPr/>
        </p:nvPicPr>
        <p:blipFill>
          <a:blip r:embed="rId5"/>
          <a:stretch>
            <a:fillRect/>
          </a:stretch>
        </p:blipFill>
        <p:spPr>
          <a:xfrm>
            <a:off x="2473187" y="5997314"/>
            <a:ext cx="4702450" cy="704885"/>
          </a:xfrm>
          <a:prstGeom prst="rect">
            <a:avLst/>
          </a:prstGeom>
        </p:spPr>
      </p:pic>
      <p:pic>
        <p:nvPicPr>
          <p:cNvPr id="12" name="Picture 11">
            <a:extLst>
              <a:ext uri="{FF2B5EF4-FFF2-40B4-BE49-F238E27FC236}">
                <a16:creationId xmlns:a16="http://schemas.microsoft.com/office/drawing/2014/main" id="{C0AF501D-A560-BC85-E4D5-901DB72FF3D9}"/>
              </a:ext>
            </a:extLst>
          </p:cNvPr>
          <p:cNvPicPr>
            <a:picLocks noChangeAspect="1"/>
          </p:cNvPicPr>
          <p:nvPr/>
        </p:nvPicPr>
        <p:blipFill>
          <a:blip r:embed="rId6"/>
          <a:stretch>
            <a:fillRect/>
          </a:stretch>
        </p:blipFill>
        <p:spPr>
          <a:xfrm>
            <a:off x="8421624" y="62968"/>
            <a:ext cx="1083691" cy="782087"/>
          </a:xfrm>
          <a:prstGeom prst="rect">
            <a:avLst/>
          </a:prstGeom>
        </p:spPr>
      </p:pic>
    </p:spTree>
    <p:extLst>
      <p:ext uri="{BB962C8B-B14F-4D97-AF65-F5344CB8AC3E}">
        <p14:creationId xmlns:p14="http://schemas.microsoft.com/office/powerpoint/2010/main" val="746746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5CE5-DB10-1C30-90DC-979BC9348B88}"/>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DF2960A5-F4F4-E254-41C1-9A5D69760124}"/>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F434752C-0BB1-4375-47FF-36322CD6CC47}"/>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FDADD0C8-8FEF-0FAF-4702-D8D134E44449}"/>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1D2F4C06-3753-2084-F129-A5C35586530F}"/>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04C9FCA7-7EA1-F85E-A636-058A798C0CA6}"/>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026D550D-9482-651F-0F95-7604596B32F1}"/>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52B2C9A0-4725-8F5B-9E6D-F6446C7E4AEE}"/>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8C853A04-470C-9824-22DD-92BBCE40749F}"/>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E8BA5D96-41B6-70B5-45D6-556E90EB8862}"/>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BC7CFB0-C61D-3C25-82FF-A36C182E0B8D}"/>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18E5EAB2-F087-AE61-9BAC-5EF30F51E2ED}"/>
              </a:ext>
            </a:extLst>
          </p:cNvPr>
          <p:cNvGraphicFramePr>
            <a:graphicFrameLocks noGrp="1"/>
          </p:cNvGraphicFramePr>
          <p:nvPr>
            <p:extLst>
              <p:ext uri="{D42A27DB-BD31-4B8C-83A1-F6EECF244321}">
                <p14:modId xmlns:p14="http://schemas.microsoft.com/office/powerpoint/2010/main" val="3931717815"/>
              </p:ext>
            </p:extLst>
          </p:nvPr>
        </p:nvGraphicFramePr>
        <p:xfrm>
          <a:off x="300878" y="1023198"/>
          <a:ext cx="9495053" cy="5549932"/>
        </p:xfrm>
        <a:graphic>
          <a:graphicData uri="http://schemas.openxmlformats.org/drawingml/2006/table">
            <a:tbl>
              <a:tblPr firstRow="1" bandRow="1">
                <a:tableStyleId>{8A107856-5554-42FB-B03E-39F5DBC370BA}</a:tableStyleId>
              </a:tblPr>
              <a:tblGrid>
                <a:gridCol w="644958">
                  <a:extLst>
                    <a:ext uri="{9D8B030D-6E8A-4147-A177-3AD203B41FA5}">
                      <a16:colId xmlns:a16="http://schemas.microsoft.com/office/drawing/2014/main" val="3993469012"/>
                    </a:ext>
                  </a:extLst>
                </a:gridCol>
                <a:gridCol w="1170831">
                  <a:extLst>
                    <a:ext uri="{9D8B030D-6E8A-4147-A177-3AD203B41FA5}">
                      <a16:colId xmlns:a16="http://schemas.microsoft.com/office/drawing/2014/main" val="62550763"/>
                    </a:ext>
                  </a:extLst>
                </a:gridCol>
                <a:gridCol w="838200">
                  <a:extLst>
                    <a:ext uri="{9D8B030D-6E8A-4147-A177-3AD203B41FA5}">
                      <a16:colId xmlns:a16="http://schemas.microsoft.com/office/drawing/2014/main" val="1504996340"/>
                    </a:ext>
                  </a:extLst>
                </a:gridCol>
                <a:gridCol w="3743325">
                  <a:extLst>
                    <a:ext uri="{9D8B030D-6E8A-4147-A177-3AD203B41FA5}">
                      <a16:colId xmlns:a16="http://schemas.microsoft.com/office/drawing/2014/main" val="1503854659"/>
                    </a:ext>
                  </a:extLst>
                </a:gridCol>
                <a:gridCol w="3097739">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The Big Idea</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 </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6 Spring Term</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buFont typeface="Arial"/>
                        <a:buChar char="•"/>
                      </a:pPr>
                      <a:r>
                        <a:rPr lang="en-GB" sz="900" b="0" i="0" u="none" strike="noStrike" noProof="0" dirty="0">
                          <a:latin typeface="United Curriculum"/>
                        </a:rPr>
                        <a:t>Describe the ways in which nutrients and water are transported within animals, including humans.</a:t>
                      </a:r>
                      <a:endParaRPr lang="en-US" dirty="0"/>
                    </a:p>
                  </a:txBody>
                  <a:tcPr marL="68580" marR="68580" marT="0" marB="0"/>
                </a:tc>
                <a:tc>
                  <a:txBody>
                    <a:bodyPr/>
                    <a:lstStyle/>
                    <a:p>
                      <a:pPr>
                        <a:lnSpc>
                          <a:spcPct val="107000"/>
                        </a:lnSpc>
                        <a:spcAft>
                          <a:spcPts val="0"/>
                        </a:spcAft>
                      </a:pPr>
                      <a:r>
                        <a:rPr lang="en-GB" sz="1000" dirty="0"/>
                        <a:t>Animals including Humans </a:t>
                      </a:r>
                      <a:endParaRPr lang="en-GB" sz="1000" b="1" dirty="0">
                        <a:effectLst/>
                        <a:latin typeface="+mn-lt"/>
                        <a:ea typeface="Calibri"/>
                        <a:cs typeface="Times New Roman"/>
                      </a:endParaRPr>
                    </a:p>
                    <a:p>
                      <a:pPr lvl="0">
                        <a:lnSpc>
                          <a:spcPct val="107000"/>
                        </a:lnSpc>
                        <a:spcAft>
                          <a:spcPts val="0"/>
                        </a:spcAft>
                        <a:buNone/>
                      </a:pPr>
                      <a:endParaRPr lang="en-GB" sz="1000" dirty="0"/>
                    </a:p>
                    <a:p>
                      <a:pPr lvl="0">
                        <a:lnSpc>
                          <a:spcPct val="107000"/>
                        </a:lnSpc>
                        <a:spcAft>
                          <a:spcPts val="0"/>
                        </a:spcAft>
                        <a:buNone/>
                      </a:pPr>
                      <a:r>
                        <a:rPr lang="en-GB" sz="1000" b="0" i="0" u="none" strike="noStrike" noProof="0" dirty="0">
                          <a:latin typeface="United Curriculum"/>
                        </a:rPr>
                        <a:t>How do our kidneys keep us healthy? </a:t>
                      </a:r>
                      <a:r>
                        <a:rPr lang="en-GB" sz="1000" dirty="0"/>
                        <a:t> </a:t>
                      </a:r>
                      <a:endParaRPr lang="en-GB" sz="1000" b="1">
                        <a:effectLst/>
                        <a:latin typeface="+mn-lt"/>
                        <a:ea typeface="Calibri"/>
                        <a:cs typeface="Times New Roman"/>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b="0" i="0" u="none" strike="noStrike" noProof="0" dirty="0">
                          <a:latin typeface="United Curriculum"/>
                        </a:rPr>
                        <a:t>I know that the digestive system includes the mouth, teeth, tongue, oesophagus, stomach, intestines and the rectum; helps us to break down nutrients and water and absorb them into the bloodstream.</a:t>
                      </a:r>
                      <a:endParaRPr lang="en-GB" sz="1000" dirty="0"/>
                    </a:p>
                    <a:p>
                      <a:pPr marL="171450" lvl="0" indent="-171450">
                        <a:buFont typeface="Arial" panose="020B0604020202020204" pitchFamily="34" charset="0"/>
                        <a:buChar char="•"/>
                      </a:pPr>
                      <a:r>
                        <a:rPr lang="en-GB" sz="1000" b="0" i="0" u="none" strike="noStrike" noProof="0" dirty="0">
                          <a:latin typeface="United Curriculum"/>
                        </a:rPr>
                        <a:t>I know that the circulatory system includes the heart, arteries, veins, capillaries, lungs and blood; blood moves important nutrients and waste products around the body.</a:t>
                      </a:r>
                      <a:endParaRPr lang="en-GB" sz="1000" dirty="0"/>
                    </a:p>
                    <a:p>
                      <a:pPr marL="171450" lvl="0" indent="-171450">
                        <a:buFont typeface="Arial" panose="020B0604020202020204" pitchFamily="34" charset="0"/>
                        <a:buChar char="•"/>
                      </a:pPr>
                      <a:r>
                        <a:rPr lang="en-GB" sz="1000" b="0" i="0" u="none" strike="noStrike" noProof="0" dirty="0">
                          <a:latin typeface="United Curriculum"/>
                        </a:rPr>
                        <a:t>I know that the kidneys are found either side of the vertebrae; blood enters the kidneys and waste products (toxins) are filtered out, cleaning the blood (around 180 litres a day); waste products are dissolved in water, creating urine; kidneys adjust the amount of water they excrete due to the body’s water levels (urinate less when dehydrated).</a:t>
                      </a:r>
                      <a:endParaRPr lang="en-GB" sz="1000" dirty="0"/>
                    </a:p>
                    <a:p>
                      <a:pPr marL="171450" lvl="0" indent="-171450">
                        <a:buFont typeface="Arial" panose="020B0604020202020204" pitchFamily="34" charset="0"/>
                        <a:buChar char="•"/>
                      </a:pPr>
                      <a:r>
                        <a:rPr lang="en-GB" sz="1000" b="0" i="0" u="none" strike="noStrike" noProof="0" dirty="0">
                          <a:latin typeface="United Curriculum"/>
                        </a:rPr>
                        <a:t>I know that darker urine means you are dehydrated (not enough water to function optimally); signs of dehydration are headaches, thirst, dry mouth.</a:t>
                      </a:r>
                      <a:endParaRPr lang="en-GB" sz="1000"/>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8110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2" name="Picture 11">
            <a:extLst>
              <a:ext uri="{FF2B5EF4-FFF2-40B4-BE49-F238E27FC236}">
                <a16:creationId xmlns:a16="http://schemas.microsoft.com/office/drawing/2014/main" id="{3262532D-3672-C252-399E-6FB36AF7203D}"/>
              </a:ext>
            </a:extLst>
          </p:cNvPr>
          <p:cNvPicPr>
            <a:picLocks noChangeAspect="1"/>
          </p:cNvPicPr>
          <p:nvPr/>
        </p:nvPicPr>
        <p:blipFill>
          <a:blip r:embed="rId4"/>
          <a:stretch>
            <a:fillRect/>
          </a:stretch>
        </p:blipFill>
        <p:spPr>
          <a:xfrm>
            <a:off x="8421624" y="62968"/>
            <a:ext cx="1083691" cy="782087"/>
          </a:xfrm>
          <a:prstGeom prst="rect">
            <a:avLst/>
          </a:prstGeom>
        </p:spPr>
      </p:pic>
      <p:pic>
        <p:nvPicPr>
          <p:cNvPr id="2" name="Picture 1">
            <a:extLst>
              <a:ext uri="{FF2B5EF4-FFF2-40B4-BE49-F238E27FC236}">
                <a16:creationId xmlns:a16="http://schemas.microsoft.com/office/drawing/2014/main" id="{3928B051-D17E-A825-1933-822C4BF1E085}"/>
              </a:ext>
            </a:extLst>
          </p:cNvPr>
          <p:cNvPicPr>
            <a:picLocks noChangeAspect="1"/>
          </p:cNvPicPr>
          <p:nvPr/>
        </p:nvPicPr>
        <p:blipFill>
          <a:blip r:embed="rId5"/>
          <a:stretch>
            <a:fillRect/>
          </a:stretch>
        </p:blipFill>
        <p:spPr>
          <a:xfrm>
            <a:off x="3009900" y="1919288"/>
            <a:ext cx="3638550" cy="1504950"/>
          </a:xfrm>
          <a:prstGeom prst="rect">
            <a:avLst/>
          </a:prstGeom>
        </p:spPr>
      </p:pic>
      <p:pic>
        <p:nvPicPr>
          <p:cNvPr id="6" name="Picture 5" descr="A white background with black text&#10;&#10;AI-generated content may be incorrect.">
            <a:extLst>
              <a:ext uri="{FF2B5EF4-FFF2-40B4-BE49-F238E27FC236}">
                <a16:creationId xmlns:a16="http://schemas.microsoft.com/office/drawing/2014/main" id="{982E8CD4-9139-A398-308E-B82B4047CA9A}"/>
              </a:ext>
            </a:extLst>
          </p:cNvPr>
          <p:cNvPicPr>
            <a:picLocks noChangeAspect="1"/>
          </p:cNvPicPr>
          <p:nvPr/>
        </p:nvPicPr>
        <p:blipFill>
          <a:blip r:embed="rId6"/>
          <a:stretch>
            <a:fillRect/>
          </a:stretch>
        </p:blipFill>
        <p:spPr>
          <a:xfrm>
            <a:off x="2357438" y="5429250"/>
            <a:ext cx="5105400" cy="1019175"/>
          </a:xfrm>
          <a:prstGeom prst="rect">
            <a:avLst/>
          </a:prstGeom>
        </p:spPr>
      </p:pic>
    </p:spTree>
    <p:extLst>
      <p:ext uri="{BB962C8B-B14F-4D97-AF65-F5344CB8AC3E}">
        <p14:creationId xmlns:p14="http://schemas.microsoft.com/office/powerpoint/2010/main" val="717470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1ED97-1950-BE78-EE24-703B69FC5DA7}"/>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5F518CBB-D9FF-BFAC-D85C-FF631B8328E7}"/>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FDB23017-EE3C-0CE3-205E-6BB2D03CD78C}"/>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AE917EFF-8155-43ED-D54B-51FAF78C2C29}"/>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7BF01014-CEEF-4F2A-04F6-296332D1D060}"/>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94866D38-1283-5F84-3AA2-AC65B65626CF}"/>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A1AE2282-65A4-52FB-71BE-C8B86CE8EBEF}"/>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8D2E9023-6072-A740-BB65-847B63A7C555}"/>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F488BE21-01E1-B38B-6AC7-7F5A66113543}"/>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51329D60-5C59-C3B8-572F-8B516669895D}"/>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BB86BDA8-E8E3-BBBC-D15D-0831147BBAA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1636B2BE-E527-28C9-9B5D-89F75A23405E}"/>
              </a:ext>
            </a:extLst>
          </p:cNvPr>
          <p:cNvGraphicFramePr>
            <a:graphicFrameLocks noGrp="1"/>
          </p:cNvGraphicFramePr>
          <p:nvPr>
            <p:extLst>
              <p:ext uri="{D42A27DB-BD31-4B8C-83A1-F6EECF244321}">
                <p14:modId xmlns:p14="http://schemas.microsoft.com/office/powerpoint/2010/main" val="2613329977"/>
              </p:ext>
            </p:extLst>
          </p:nvPr>
        </p:nvGraphicFramePr>
        <p:xfrm>
          <a:off x="142875" y="1019175"/>
          <a:ext cx="9667870" cy="5902357"/>
        </p:xfrm>
        <a:graphic>
          <a:graphicData uri="http://schemas.openxmlformats.org/drawingml/2006/table">
            <a:tbl>
              <a:tblPr firstRow="1" bandRow="1">
                <a:tableStyleId>{8A107856-5554-42FB-B03E-39F5DBC370BA}</a:tableStyleId>
              </a:tblPr>
              <a:tblGrid>
                <a:gridCol w="628650">
                  <a:extLst>
                    <a:ext uri="{9D8B030D-6E8A-4147-A177-3AD203B41FA5}">
                      <a16:colId xmlns:a16="http://schemas.microsoft.com/office/drawing/2014/main" val="3993469012"/>
                    </a:ext>
                  </a:extLst>
                </a:gridCol>
                <a:gridCol w="923923">
                  <a:extLst>
                    <a:ext uri="{9D8B030D-6E8A-4147-A177-3AD203B41FA5}">
                      <a16:colId xmlns:a16="http://schemas.microsoft.com/office/drawing/2014/main" val="62550763"/>
                    </a:ext>
                  </a:extLst>
                </a:gridCol>
                <a:gridCol w="857250">
                  <a:extLst>
                    <a:ext uri="{9D8B030D-6E8A-4147-A177-3AD203B41FA5}">
                      <a16:colId xmlns:a16="http://schemas.microsoft.com/office/drawing/2014/main" val="1504996340"/>
                    </a:ext>
                  </a:extLst>
                </a:gridCol>
                <a:gridCol w="3448049">
                  <a:extLst>
                    <a:ext uri="{9D8B030D-6E8A-4147-A177-3AD203B41FA5}">
                      <a16:colId xmlns:a16="http://schemas.microsoft.com/office/drawing/2014/main" val="1503854659"/>
                    </a:ext>
                  </a:extLst>
                </a:gridCol>
                <a:gridCol w="3809998">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The Big Idea</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 </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6 Spring Term</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buNone/>
                      </a:pPr>
                      <a:r>
                        <a:rPr lang="en-GB" sz="900" b="0" i="0" u="none" strike="noStrike" noProof="0" dirty="0">
                          <a:solidFill>
                            <a:srgbClr val="000000"/>
                          </a:solidFill>
                          <a:latin typeface="United Curriculum"/>
                        </a:rPr>
                        <a:t>•  </a:t>
                      </a:r>
                      <a:r>
                        <a:rPr lang="en-GB" sz="900" b="0" i="0" u="none" strike="noStrike" noProof="0" dirty="0"/>
                        <a:t>associate the brightness of a lamp or the volume of a buzzer with the number and voltage of cells used in the circuit </a:t>
                      </a:r>
                      <a:endParaRPr lang="en-GB" sz="900" b="0" i="0" u="none" strike="noStrike" noProof="0">
                        <a:latin typeface="United Curriculum"/>
                      </a:endParaRPr>
                    </a:p>
                    <a:p>
                      <a:pPr marL="0" lvl="0" indent="0">
                        <a:buNone/>
                      </a:pPr>
                      <a:r>
                        <a:rPr lang="en-GB" sz="900" b="0" i="0" u="none" strike="noStrike" noProof="0" dirty="0"/>
                        <a:t>• compare and give reasons for variations in how components function, including the brightness of bulbs, the loudness of buzzers and the on/off position of switches </a:t>
                      </a:r>
                      <a:endParaRPr lang="en-GB" sz="900" b="0" i="0" u="none" strike="noStrike" noProof="0">
                        <a:latin typeface="United Curriculum"/>
                      </a:endParaRPr>
                    </a:p>
                    <a:p>
                      <a:pPr marL="0" lvl="0" indent="0">
                        <a:buNone/>
                      </a:pPr>
                      <a:r>
                        <a:rPr lang="en-GB" sz="900" b="0" i="0" u="none" strike="noStrike" noProof="0" dirty="0"/>
                        <a:t>• use recognised symbols when representing a simple circuit in a diagram.</a:t>
                      </a:r>
                      <a:endParaRPr lang="en-GB" sz="900" b="0" i="0" u="none" strike="noStrike" noProof="0">
                        <a:latin typeface="United Curriculum"/>
                      </a:endParaRPr>
                    </a:p>
                  </a:txBody>
                  <a:tcPr marL="68580" marR="68580" marT="0" marB="0"/>
                </a:tc>
                <a:tc>
                  <a:txBody>
                    <a:bodyPr/>
                    <a:lstStyle/>
                    <a:p>
                      <a:pPr lvl="0">
                        <a:lnSpc>
                          <a:spcPct val="107000"/>
                        </a:lnSpc>
                        <a:spcAft>
                          <a:spcPts val="0"/>
                        </a:spcAft>
                        <a:buNone/>
                      </a:pPr>
                      <a:r>
                        <a:rPr lang="en-GB" sz="900" dirty="0"/>
                        <a:t>Electricity</a:t>
                      </a:r>
                    </a:p>
                    <a:p>
                      <a:pPr lvl="0">
                        <a:lnSpc>
                          <a:spcPct val="107000"/>
                        </a:lnSpc>
                        <a:spcAft>
                          <a:spcPts val="0"/>
                        </a:spcAft>
                        <a:buNone/>
                      </a:pPr>
                      <a:endParaRPr lang="en-GB" sz="900" dirty="0"/>
                    </a:p>
                    <a:p>
                      <a:pPr lvl="0">
                        <a:lnSpc>
                          <a:spcPct val="107000"/>
                        </a:lnSpc>
                        <a:spcAft>
                          <a:spcPts val="0"/>
                        </a:spcAft>
                        <a:buNone/>
                      </a:pPr>
                      <a:endParaRPr lang="en-GB" sz="900" dirty="0"/>
                    </a:p>
                    <a:p>
                      <a:pPr lvl="0">
                        <a:lnSpc>
                          <a:spcPct val="107000"/>
                        </a:lnSpc>
                        <a:spcAft>
                          <a:spcPts val="0"/>
                        </a:spcAft>
                        <a:buNone/>
                      </a:pPr>
                      <a:r>
                        <a:rPr lang="en-GB" sz="900" b="0" i="0" u="none" strike="noStrike" noProof="0" dirty="0">
                          <a:latin typeface="United Curriculum"/>
                        </a:rPr>
                        <a:t>How do the number of electrical components in a circuit affect how it works?</a:t>
                      </a:r>
                      <a:endParaRPr lang="en-GB" sz="900" dirty="0"/>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b="0" i="0" u="none" strike="noStrike" noProof="0" dirty="0"/>
                        <a:t>I know that atoms are the smallest part of matter and are made of protons and neutrons and electrons; protons are positively charged; neutrons are negatively charged.</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voltage is the push given to move electrons around a circuit; the size of a battery doesn’t affect the power it has. </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current is the flow of electricity measured in amps. </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electricity travels in one direction, leaving the battery from the positive side and returning through the negative; electrical charge is made by generating electrons.</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simple series circuits are simple loops with a battery and other components; the number of cells affects the brightness of a bulb. </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each part of a circuit has a symbol; switches can be shown as closed or open in a circuit diagram. </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as the number and voltage of cells in a circuit increases, the brightness of a bulb or the volume of a buzzer will increase.</a:t>
                      </a:r>
                      <a:endParaRPr lang="en-GB" sz="900" b="0" i="0" u="none" strike="noStrike" noProof="0" dirty="0">
                        <a:latin typeface="United Curriculum"/>
                      </a:endParaRPr>
                    </a:p>
                    <a:p>
                      <a:pPr marL="171450" lvl="0" indent="-171450">
                        <a:buFont typeface="Arial" panose="020B0604020202020204" pitchFamily="34" charset="0"/>
                        <a:buChar char="•"/>
                      </a:pPr>
                      <a:r>
                        <a:rPr lang="en-GB" sz="900" b="0" i="0" u="none" strike="noStrike" noProof="0" dirty="0"/>
                        <a:t>I know that they can predict whether components will function depending on whether the circuit is complete; whether a switch is in an on or off position; and whether there is a cell to provide electrical current to the circuit.</a:t>
                      </a:r>
                      <a:endParaRPr lang="en-GB" sz="900" b="0" i="0" u="none" strike="noStrike" noProof="0">
                        <a:latin typeface="United Curriculum"/>
                      </a:endParaRPr>
                    </a:p>
                    <a:p>
                      <a:pPr marL="171450" lvl="0" indent="-171450">
                        <a:buFont typeface="Arial" panose="020B0604020202020204" pitchFamily="34" charset="0"/>
                        <a:buChar char="•"/>
                      </a:pPr>
                      <a:r>
                        <a:rPr lang="en-GB" sz="900" b="0" i="0" u="none" strike="noStrike" noProof="0" dirty="0"/>
                        <a:t>I know that two bulbs in a circuit can be wired up to create a series circuit or a parallel circuit; if one bulb blows in a series circuit the other will not shine as the circuit has been broken</a:t>
                      </a:r>
                    </a:p>
                    <a:p>
                      <a:pPr marL="171450" lvl="0" indent="-171450">
                        <a:buFont typeface="Arial" panose="020B0604020202020204" pitchFamily="34" charset="0"/>
                        <a:buChar char="•"/>
                      </a:pPr>
                      <a:r>
                        <a:rPr lang="en-GB" sz="900" b="0" i="0" u="none" strike="noStrike" noProof="0"/>
                        <a:t>I know that it is</a:t>
                      </a:r>
                      <a:r>
                        <a:rPr lang="en-GB" sz="900" b="0" i="0" u="none" strike="noStrike" noProof="0" dirty="0"/>
                        <a:t> dangerous to play with plugs/leave liquid near electrical items/touch exposed wires/touch switches with wet hands/fly kites near overhead power lines.</a:t>
                      </a:r>
                      <a:endParaRPr lang="en-GB" sz="900" b="0" i="0" u="none" strike="noStrike" noProof="0">
                        <a:latin typeface="United Curriculum"/>
                      </a:endParaRP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4772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2" name="Picture 11">
            <a:extLst>
              <a:ext uri="{FF2B5EF4-FFF2-40B4-BE49-F238E27FC236}">
                <a16:creationId xmlns:a16="http://schemas.microsoft.com/office/drawing/2014/main" id="{2472A06D-4A6A-5E97-F3D8-57C20E4AEB79}"/>
              </a:ext>
            </a:extLst>
          </p:cNvPr>
          <p:cNvPicPr>
            <a:picLocks noChangeAspect="1"/>
          </p:cNvPicPr>
          <p:nvPr/>
        </p:nvPicPr>
        <p:blipFill>
          <a:blip r:embed="rId4"/>
          <a:stretch>
            <a:fillRect/>
          </a:stretch>
        </p:blipFill>
        <p:spPr>
          <a:xfrm>
            <a:off x="8421624" y="62968"/>
            <a:ext cx="1083691" cy="782087"/>
          </a:xfrm>
          <a:prstGeom prst="rect">
            <a:avLst/>
          </a:prstGeom>
        </p:spPr>
      </p:pic>
      <p:pic>
        <p:nvPicPr>
          <p:cNvPr id="4" name="Picture 3">
            <a:extLst>
              <a:ext uri="{FF2B5EF4-FFF2-40B4-BE49-F238E27FC236}">
                <a16:creationId xmlns:a16="http://schemas.microsoft.com/office/drawing/2014/main" id="{06E983CF-7273-EC49-4698-23E8AA2D4F2A}"/>
              </a:ext>
            </a:extLst>
          </p:cNvPr>
          <p:cNvPicPr>
            <a:picLocks noChangeAspect="1"/>
          </p:cNvPicPr>
          <p:nvPr/>
        </p:nvPicPr>
        <p:blipFill>
          <a:blip r:embed="rId5"/>
          <a:stretch>
            <a:fillRect/>
          </a:stretch>
        </p:blipFill>
        <p:spPr>
          <a:xfrm>
            <a:off x="2595563" y="1852613"/>
            <a:ext cx="3305175" cy="1304925"/>
          </a:xfrm>
          <a:prstGeom prst="rect">
            <a:avLst/>
          </a:prstGeom>
        </p:spPr>
      </p:pic>
      <p:pic>
        <p:nvPicPr>
          <p:cNvPr id="7" name="Picture 6" descr="A black and white image of a pyramid&#10;&#10;AI-generated content may be incorrect.">
            <a:extLst>
              <a:ext uri="{FF2B5EF4-FFF2-40B4-BE49-F238E27FC236}">
                <a16:creationId xmlns:a16="http://schemas.microsoft.com/office/drawing/2014/main" id="{871F0041-AAED-A240-F0E2-11F5130AF630}"/>
              </a:ext>
            </a:extLst>
          </p:cNvPr>
          <p:cNvPicPr>
            <a:picLocks noChangeAspect="1"/>
          </p:cNvPicPr>
          <p:nvPr/>
        </p:nvPicPr>
        <p:blipFill>
          <a:blip r:embed="rId6"/>
          <a:stretch>
            <a:fillRect/>
          </a:stretch>
        </p:blipFill>
        <p:spPr>
          <a:xfrm>
            <a:off x="2700338" y="6005513"/>
            <a:ext cx="4286250" cy="714375"/>
          </a:xfrm>
          <a:prstGeom prst="rect">
            <a:avLst/>
          </a:prstGeom>
        </p:spPr>
      </p:pic>
    </p:spTree>
    <p:extLst>
      <p:ext uri="{BB962C8B-B14F-4D97-AF65-F5344CB8AC3E}">
        <p14:creationId xmlns:p14="http://schemas.microsoft.com/office/powerpoint/2010/main" val="271102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448230" y="247728"/>
            <a:ext cx="7449475" cy="528671"/>
          </a:xfrm>
          <a:prstGeom prst="rect">
            <a:avLst/>
          </a:prstGeom>
        </p:spPr>
        <p:txBody>
          <a:bodyPr wrap="none">
            <a:spAutoFit/>
          </a:bodyPr>
          <a:lstStyle/>
          <a:p>
            <a:pPr algn="ctr">
              <a:lnSpc>
                <a:spcPct val="107000"/>
              </a:lnSpc>
              <a:spcAft>
                <a:spcPts val="800"/>
              </a:spcAft>
              <a:tabLst>
                <a:tab pos="2947670" algn="l"/>
              </a:tabLst>
            </a:pPr>
            <a:r>
              <a:rPr lang="en-GB" sz="2800" b="1" dirty="0">
                <a:solidFill>
                  <a:srgbClr val="002060"/>
                </a:solidFill>
                <a:latin typeface="+mj-lt"/>
                <a:ea typeface="Calibri" panose="020F0502020204030204" pitchFamily="34" charset="0"/>
                <a:cs typeface="Times New Roman" panose="02020603050405020304" pitchFamily="18" charset="0"/>
              </a:rPr>
              <a:t>EYFS – Milestones for Continuous Provision </a:t>
            </a:r>
            <a:endParaRPr lang="en-GB" sz="2800" dirty="0">
              <a:effectLst/>
              <a:latin typeface="+mj-lt"/>
              <a:ea typeface="Calibri" panose="020F0502020204030204" pitchFamily="34" charset="0"/>
              <a:cs typeface="Times New Roman" panose="02020603050405020304" pitchFamily="18" charset="0"/>
            </a:endParaRP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graphicFrame>
        <p:nvGraphicFramePr>
          <p:cNvPr id="2" name="Diagram 1">
            <a:extLst>
              <a:ext uri="{FF2B5EF4-FFF2-40B4-BE49-F238E27FC236}">
                <a16:creationId xmlns:a16="http://schemas.microsoft.com/office/drawing/2014/main" id="{C6D918CC-04FF-4938-95BB-0257130A3D17}"/>
              </a:ext>
            </a:extLst>
          </p:cNvPr>
          <p:cNvGraphicFramePr/>
          <p:nvPr/>
        </p:nvGraphicFramePr>
        <p:xfrm>
          <a:off x="611591" y="1120281"/>
          <a:ext cx="8682818" cy="528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86C4D46-8ADB-438B-8C5F-A58CBCFB3AD8}"/>
              </a:ext>
            </a:extLst>
          </p:cNvPr>
          <p:cNvSpPr txBox="1"/>
          <p:nvPr/>
        </p:nvSpPr>
        <p:spPr>
          <a:xfrm>
            <a:off x="1447361" y="5785988"/>
            <a:ext cx="7079770" cy="369332"/>
          </a:xfrm>
          <a:prstGeom prst="rect">
            <a:avLst/>
          </a:prstGeom>
          <a:noFill/>
        </p:spPr>
        <p:txBody>
          <a:bodyPr wrap="square" lIns="91440" tIns="45720" rIns="91440" bIns="45720" rtlCol="0" anchor="t">
            <a:spAutoFit/>
          </a:bodyPr>
          <a:lstStyle/>
          <a:p>
            <a:pPr algn="ctr"/>
            <a:r>
              <a:rPr lang="en-GB" dirty="0">
                <a:solidFill>
                  <a:srgbClr val="44375E"/>
                </a:solidFill>
              </a:rPr>
              <a:t>Science – Forces and Materials</a:t>
            </a:r>
          </a:p>
        </p:txBody>
      </p:sp>
      <p:sp>
        <p:nvSpPr>
          <p:cNvPr id="13" name="TextBox 12">
            <a:extLst>
              <a:ext uri="{FF2B5EF4-FFF2-40B4-BE49-F238E27FC236}">
                <a16:creationId xmlns:a16="http://schemas.microsoft.com/office/drawing/2014/main" id="{F72A71EA-08D8-4580-AF21-0B05E0DD5260}"/>
              </a:ext>
            </a:extLst>
          </p:cNvPr>
          <p:cNvSpPr txBox="1"/>
          <p:nvPr/>
        </p:nvSpPr>
        <p:spPr>
          <a:xfrm>
            <a:off x="1394407" y="1648390"/>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Nursery will</a:t>
            </a:r>
            <a:r>
              <a:rPr lang="en-GB" dirty="0"/>
              <a:t>:</a:t>
            </a:r>
          </a:p>
        </p:txBody>
      </p:sp>
      <p:sp>
        <p:nvSpPr>
          <p:cNvPr id="23" name="TextBox 22">
            <a:extLst>
              <a:ext uri="{FF2B5EF4-FFF2-40B4-BE49-F238E27FC236}">
                <a16:creationId xmlns:a16="http://schemas.microsoft.com/office/drawing/2014/main" id="{5C3E6FF3-A127-419C-8C66-BD648AEB697E}"/>
              </a:ext>
            </a:extLst>
          </p:cNvPr>
          <p:cNvSpPr txBox="1"/>
          <p:nvPr/>
        </p:nvSpPr>
        <p:spPr>
          <a:xfrm>
            <a:off x="4358512" y="1616217"/>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Reception will</a:t>
            </a:r>
            <a:r>
              <a:rPr lang="en-GB" dirty="0"/>
              <a:t>:</a:t>
            </a:r>
          </a:p>
        </p:txBody>
      </p:sp>
      <p:sp>
        <p:nvSpPr>
          <p:cNvPr id="25" name="TextBox 24">
            <a:extLst>
              <a:ext uri="{FF2B5EF4-FFF2-40B4-BE49-F238E27FC236}">
                <a16:creationId xmlns:a16="http://schemas.microsoft.com/office/drawing/2014/main" id="{C3A09A18-633D-405F-BE34-75719CFA270F}"/>
              </a:ext>
            </a:extLst>
          </p:cNvPr>
          <p:cNvSpPr txBox="1"/>
          <p:nvPr/>
        </p:nvSpPr>
        <p:spPr>
          <a:xfrm>
            <a:off x="7241902" y="1757340"/>
            <a:ext cx="1335024" cy="646331"/>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Year 1 Ready:</a:t>
            </a:r>
            <a:endParaRPr lang="en-GB" dirty="0"/>
          </a:p>
        </p:txBody>
      </p:sp>
      <p:sp>
        <p:nvSpPr>
          <p:cNvPr id="14" name="TextBox 13">
            <a:extLst>
              <a:ext uri="{FF2B5EF4-FFF2-40B4-BE49-F238E27FC236}">
                <a16:creationId xmlns:a16="http://schemas.microsoft.com/office/drawing/2014/main" id="{71BDDF47-A005-4FB2-9C84-CC97458E45A0}"/>
              </a:ext>
            </a:extLst>
          </p:cNvPr>
          <p:cNvSpPr txBox="1"/>
          <p:nvPr/>
        </p:nvSpPr>
        <p:spPr>
          <a:xfrm>
            <a:off x="738135" y="3188485"/>
            <a:ext cx="2438422" cy="1754326"/>
          </a:xfrm>
          <a:prstGeom prst="rect">
            <a:avLst/>
          </a:prstGeom>
          <a:noFill/>
        </p:spPr>
        <p:txBody>
          <a:bodyPr wrap="square" lIns="91440" tIns="45720" rIns="91440" bIns="45720" rtlCol="0" anchor="t">
            <a:spAutoFit/>
          </a:bodyPr>
          <a:lstStyle/>
          <a:p>
            <a:pPr marL="171450" indent="-171450">
              <a:buFont typeface="Arial,Sans-Serif" panose="020B0604020202020204" pitchFamily="34" charset="0"/>
              <a:buChar char="•"/>
            </a:pPr>
            <a:r>
              <a:rPr lang="en-GB" sz="1200" dirty="0"/>
              <a:t>Explore and talk about different forces they can feel.</a:t>
            </a:r>
            <a:endParaRPr lang="en-US" sz="1200"/>
          </a:p>
          <a:p>
            <a:pPr marL="171450" indent="-171450">
              <a:buFont typeface="Arial,Sans-Serif" panose="020B0604020202020204" pitchFamily="34" charset="0"/>
              <a:buChar char="•"/>
            </a:pPr>
            <a:r>
              <a:rPr lang="en-GB" sz="1200" dirty="0"/>
              <a:t>Sort collections of materials with similar/ different properties.</a:t>
            </a:r>
            <a:endParaRPr lang="en-US" sz="1200"/>
          </a:p>
          <a:p>
            <a:pPr marL="171450" indent="-171450">
              <a:buFont typeface="Arial,Sans-Serif" panose="020B0604020202020204" pitchFamily="34" charset="0"/>
              <a:buChar char="•"/>
            </a:pPr>
            <a:r>
              <a:rPr lang="en-GB" sz="1200" dirty="0"/>
              <a:t>Begin to use vocabulary such as hard, soft, rough, smooth, light and heavy.</a:t>
            </a:r>
          </a:p>
        </p:txBody>
      </p:sp>
      <p:sp>
        <p:nvSpPr>
          <p:cNvPr id="17" name="TextBox 16">
            <a:extLst>
              <a:ext uri="{FF2B5EF4-FFF2-40B4-BE49-F238E27FC236}">
                <a16:creationId xmlns:a16="http://schemas.microsoft.com/office/drawing/2014/main" id="{A3C6C71B-ED92-4518-9AD4-E7EAA18BB760}"/>
              </a:ext>
            </a:extLst>
          </p:cNvPr>
          <p:cNvSpPr txBox="1"/>
          <p:nvPr/>
        </p:nvSpPr>
        <p:spPr>
          <a:xfrm>
            <a:off x="3700851" y="3149602"/>
            <a:ext cx="2504297" cy="1200329"/>
          </a:xfrm>
          <a:prstGeom prst="rect">
            <a:avLst/>
          </a:prstGeom>
          <a:noFill/>
        </p:spPr>
        <p:txBody>
          <a:bodyPr wrap="square" lIns="91440" tIns="45720" rIns="91440" bIns="45720" rtlCol="0" anchor="t">
            <a:spAutoFit/>
          </a:bodyPr>
          <a:lstStyle/>
          <a:p>
            <a:pPr marL="171450" indent="-171450">
              <a:buFont typeface="Arial,Sans-Serif" panose="020B0604020202020204" pitchFamily="34" charset="0"/>
              <a:buChar char="•"/>
            </a:pPr>
            <a:r>
              <a:rPr lang="en-GB" sz="1200" dirty="0"/>
              <a:t>Talk about changes they observe e.g. melting, freezing, cooking.</a:t>
            </a:r>
            <a:endParaRPr lang="en-US" sz="1200"/>
          </a:p>
          <a:p>
            <a:pPr marL="171450" indent="-171450">
              <a:buFont typeface="Arial,Sans-Serif" panose="020B0604020202020204" pitchFamily="34" charset="0"/>
              <a:buChar char="•"/>
            </a:pPr>
            <a:r>
              <a:rPr lang="en-GB" sz="1200" dirty="0"/>
              <a:t>Describe what they see, hear and feel when exploring forces and materials.</a:t>
            </a:r>
          </a:p>
        </p:txBody>
      </p:sp>
      <p:sp>
        <p:nvSpPr>
          <p:cNvPr id="18" name="TextBox 17">
            <a:extLst>
              <a:ext uri="{FF2B5EF4-FFF2-40B4-BE49-F238E27FC236}">
                <a16:creationId xmlns:a16="http://schemas.microsoft.com/office/drawing/2014/main" id="{CB0A2404-17B5-4F3B-A49C-BFD4D080A397}"/>
              </a:ext>
            </a:extLst>
          </p:cNvPr>
          <p:cNvSpPr txBox="1"/>
          <p:nvPr/>
        </p:nvSpPr>
        <p:spPr>
          <a:xfrm>
            <a:off x="6571248" y="3106229"/>
            <a:ext cx="2723160" cy="2554545"/>
          </a:xfrm>
          <a:prstGeom prst="rect">
            <a:avLst/>
          </a:prstGeom>
          <a:noFill/>
        </p:spPr>
        <p:txBody>
          <a:bodyPr wrap="square" rtlCol="0">
            <a:spAutoFit/>
          </a:bodyPr>
          <a:lstStyle/>
          <a:p>
            <a:pPr lvl="0"/>
            <a:r>
              <a:rPr lang="en-GB" sz="1000" dirty="0"/>
              <a:t>I can name the parts of a plant – roots, stems, leaves, bulb, flower. </a:t>
            </a:r>
          </a:p>
          <a:p>
            <a:pPr lvl="0"/>
            <a:r>
              <a:rPr lang="en-GB" sz="1000" dirty="0"/>
              <a:t>I can identify what a plant needs to grow and survive – water and light. </a:t>
            </a:r>
          </a:p>
          <a:p>
            <a:pPr lvl="0"/>
            <a:r>
              <a:rPr lang="en-GB" sz="1000" dirty="0"/>
              <a:t>I can name the four seasons – Autumn, Winter, Spring, Summer.</a:t>
            </a:r>
          </a:p>
          <a:p>
            <a:pPr lvl="0"/>
            <a:r>
              <a:rPr lang="en-GB" sz="1000" dirty="0"/>
              <a:t>I can discuss why water freezes and know it is called ice.</a:t>
            </a:r>
          </a:p>
          <a:p>
            <a:pPr lvl="0"/>
            <a:r>
              <a:rPr lang="en-GB" sz="1000" dirty="0"/>
              <a:t> I can discuss why ice melts and know it turns to water. </a:t>
            </a:r>
          </a:p>
          <a:p>
            <a:pPr lvl="0"/>
            <a:r>
              <a:rPr lang="en-GB" sz="1000" dirty="0"/>
              <a:t>I can use the term floating and sinking accurately.</a:t>
            </a:r>
          </a:p>
          <a:p>
            <a:pPr lvl="0"/>
            <a:r>
              <a:rPr lang="en-GB" sz="1000" dirty="0"/>
              <a:t>I can name different animals from hot and cold locations and discuss their habitats.</a:t>
            </a:r>
          </a:p>
          <a:p>
            <a:pPr lvl="0"/>
            <a:r>
              <a:rPr lang="en-GB" sz="1000" dirty="0"/>
              <a:t>I can describe the life cycle of a butterfly.</a:t>
            </a:r>
            <a:endParaRPr lang="en-GB" sz="1000" dirty="0">
              <a:solidFill>
                <a:srgbClr val="44375E"/>
              </a:solidFill>
            </a:endParaRPr>
          </a:p>
        </p:txBody>
      </p:sp>
      <p:pic>
        <p:nvPicPr>
          <p:cNvPr id="5" name="Picture 4">
            <a:extLst>
              <a:ext uri="{FF2B5EF4-FFF2-40B4-BE49-F238E27FC236}">
                <a16:creationId xmlns:a16="http://schemas.microsoft.com/office/drawing/2014/main" id="{B75CC239-E1CF-AD27-A3A0-8F8AC1B1FDF3}"/>
              </a:ext>
            </a:extLst>
          </p:cNvPr>
          <p:cNvPicPr>
            <a:picLocks noChangeAspect="1"/>
          </p:cNvPicPr>
          <p:nvPr/>
        </p:nvPicPr>
        <p:blipFill>
          <a:blip r:embed="rId8"/>
          <a:stretch>
            <a:fillRect/>
          </a:stretch>
        </p:blipFill>
        <p:spPr>
          <a:xfrm>
            <a:off x="8510384" y="59488"/>
            <a:ext cx="1008519" cy="891589"/>
          </a:xfrm>
          <a:prstGeom prst="rect">
            <a:avLst/>
          </a:prstGeom>
        </p:spPr>
      </p:pic>
    </p:spTree>
    <p:extLst>
      <p:ext uri="{BB962C8B-B14F-4D97-AF65-F5344CB8AC3E}">
        <p14:creationId xmlns:p14="http://schemas.microsoft.com/office/powerpoint/2010/main" val="30966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5CD88-7DFA-6623-B778-82D448227A3C}"/>
            </a:ext>
          </a:extLst>
        </p:cNvPr>
        <p:cNvGrpSpPr/>
        <p:nvPr/>
      </p:nvGrpSpPr>
      <p:grpSpPr>
        <a:xfrm>
          <a:off x="0" y="0"/>
          <a:ext cx="0" cy="0"/>
          <a:chOff x="0" y="0"/>
          <a:chExt cx="0" cy="0"/>
        </a:xfrm>
      </p:grpSpPr>
      <p:sp>
        <p:nvSpPr>
          <p:cNvPr id="3" name="Text Box 1">
            <a:extLst>
              <a:ext uri="{FF2B5EF4-FFF2-40B4-BE49-F238E27FC236}">
                <a16:creationId xmlns:a16="http://schemas.microsoft.com/office/drawing/2014/main" id="{C5E44301-A4B7-BFD8-FABF-F869F215C8F5}"/>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0DDF2D24-3CF7-7E6F-EE62-9B165650FA26}"/>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0612E35F-3223-4705-BA27-724520AE3C51}"/>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ACC054F9-8EC4-FADC-14DB-81ACEB9B7AB1}"/>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CF419677-E8FF-B2B8-F38F-C40BC6FE84A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AA450FEF-C97F-B5ED-CBF9-E2DD565CEA1B}"/>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F8EB3D15-C982-4136-9C8B-296A47B12DFA}"/>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ACCC0665-6C34-A947-5843-11FEECBFBC39}"/>
              </a:ext>
            </a:extLst>
          </p:cNvPr>
          <p:cNvPicPr/>
          <p:nvPr/>
        </p:nvPicPr>
        <p:blipFill rotWithShape="1">
          <a:blip r:embed="rId3"/>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E6D46B1-7E57-5438-DEF8-F4347C7CE80D}"/>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61AA7A8-03BC-A85C-8541-2FFFF686E776}"/>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F7C8A227-964B-7581-2317-9A00BBDB53A0}"/>
              </a:ext>
            </a:extLst>
          </p:cNvPr>
          <p:cNvGraphicFramePr>
            <a:graphicFrameLocks noGrp="1"/>
          </p:cNvGraphicFramePr>
          <p:nvPr>
            <p:extLst>
              <p:ext uri="{D42A27DB-BD31-4B8C-83A1-F6EECF244321}">
                <p14:modId xmlns:p14="http://schemas.microsoft.com/office/powerpoint/2010/main" val="1278080316"/>
              </p:ext>
            </p:extLst>
          </p:nvPr>
        </p:nvGraphicFramePr>
        <p:xfrm>
          <a:off x="300878" y="1023198"/>
          <a:ext cx="9495046" cy="5582317"/>
        </p:xfrm>
        <a:graphic>
          <a:graphicData uri="http://schemas.openxmlformats.org/drawingml/2006/table">
            <a:tbl>
              <a:tblPr firstRow="1" bandRow="1">
                <a:tableStyleId>{8A107856-5554-42FB-B03E-39F5DBC370BA}</a:tableStyleId>
              </a:tblPr>
              <a:tblGrid>
                <a:gridCol w="644958">
                  <a:extLst>
                    <a:ext uri="{9D8B030D-6E8A-4147-A177-3AD203B41FA5}">
                      <a16:colId xmlns:a16="http://schemas.microsoft.com/office/drawing/2014/main" val="3993469012"/>
                    </a:ext>
                  </a:extLst>
                </a:gridCol>
                <a:gridCol w="1228725">
                  <a:extLst>
                    <a:ext uri="{9D8B030D-6E8A-4147-A177-3AD203B41FA5}">
                      <a16:colId xmlns:a16="http://schemas.microsoft.com/office/drawing/2014/main" val="62550763"/>
                    </a:ext>
                  </a:extLst>
                </a:gridCol>
                <a:gridCol w="876299">
                  <a:extLst>
                    <a:ext uri="{9D8B030D-6E8A-4147-A177-3AD203B41FA5}">
                      <a16:colId xmlns:a16="http://schemas.microsoft.com/office/drawing/2014/main" val="1504996340"/>
                    </a:ext>
                  </a:extLst>
                </a:gridCol>
                <a:gridCol w="3124200">
                  <a:extLst>
                    <a:ext uri="{9D8B030D-6E8A-4147-A177-3AD203B41FA5}">
                      <a16:colId xmlns:a16="http://schemas.microsoft.com/office/drawing/2014/main" val="1503854659"/>
                    </a:ext>
                  </a:extLst>
                </a:gridCol>
                <a:gridCol w="3620864">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The Big Idea</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 </a:t>
                      </a:r>
                      <a:endParaRPr lang="en-GB" sz="9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900" b="1" dirty="0">
                          <a:effectLst/>
                          <a:latin typeface="+mj-lt"/>
                          <a:ea typeface="Calibri" panose="020F0502020204030204" pitchFamily="34" charset="0"/>
                          <a:cs typeface="Times New Roman" panose="02020603050405020304" pitchFamily="18" charset="0"/>
                        </a:rPr>
                        <a:t>Substantive Concepts</a:t>
                      </a:r>
                      <a:endParaRPr lang="en-GB"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a:cs typeface="Times New Roman"/>
                        </a:rPr>
                        <a:t>Year 6 Summer Term</a:t>
                      </a:r>
                      <a:endParaRPr lang="en-GB" sz="1000" dirty="0">
                        <a:effectLst/>
                        <a:latin typeface="+mn-lt"/>
                        <a:ea typeface="Calibri"/>
                        <a:cs typeface="Times New Roman"/>
                      </a:endParaRPr>
                    </a:p>
                  </a:txBody>
                  <a:tcPr marL="68580" marR="68580" marT="0" marB="0"/>
                </a:tc>
                <a:tc>
                  <a:txBody>
                    <a:bodyPr/>
                    <a:lstStyle/>
                    <a:p>
                      <a:pPr marL="0" lvl="0" indent="0">
                        <a:buNone/>
                      </a:pPr>
                      <a:r>
                        <a:rPr lang="en-GB" sz="900" b="0" i="0" u="none" strike="noStrike" noProof="0" dirty="0">
                          <a:solidFill>
                            <a:srgbClr val="000000"/>
                          </a:solidFill>
                        </a:rPr>
                        <a:t>• recognise that living things have changed over time and that fossils provide information about living things that inhabited the Earth millions of years ago </a:t>
                      </a:r>
                      <a:endParaRPr lang="en-US" sz="900"/>
                    </a:p>
                    <a:p>
                      <a:pPr marL="0" lvl="0" indent="0">
                        <a:buNone/>
                      </a:pPr>
                      <a:r>
                        <a:rPr lang="en-GB" sz="900" b="0" i="0" u="none" strike="noStrike" noProof="0" dirty="0">
                          <a:solidFill>
                            <a:srgbClr val="000000"/>
                          </a:solidFill>
                        </a:rPr>
                        <a:t>• recognise that living things produce offspring of the same kind, but normally offspring vary and are not identical to their parents </a:t>
                      </a:r>
                      <a:endParaRPr lang="en-US" sz="900"/>
                    </a:p>
                    <a:p>
                      <a:pPr marL="0" lvl="0" indent="0">
                        <a:buNone/>
                      </a:pPr>
                      <a:r>
                        <a:rPr lang="en-GB" sz="900" b="0" i="0" u="none" strike="noStrike" noProof="0" dirty="0">
                          <a:solidFill>
                            <a:srgbClr val="000000"/>
                          </a:solidFill>
                        </a:rPr>
                        <a:t>• identify how animals and plants are adapted to suit their environment in different ways and that adaptation may lead to evolution. </a:t>
                      </a:r>
                      <a:endParaRPr lang="en-US"/>
                    </a:p>
                  </a:txBody>
                  <a:tcPr marL="68580" marR="68580" marT="0" marB="0"/>
                </a:tc>
                <a:tc>
                  <a:txBody>
                    <a:bodyPr/>
                    <a:lstStyle/>
                    <a:p>
                      <a:pPr lvl="0">
                        <a:lnSpc>
                          <a:spcPct val="107000"/>
                        </a:lnSpc>
                        <a:spcAft>
                          <a:spcPts val="0"/>
                        </a:spcAft>
                        <a:buNone/>
                      </a:pPr>
                      <a:r>
                        <a:rPr lang="en-GB" sz="900" dirty="0"/>
                        <a:t>Evolution and Inheritance </a:t>
                      </a:r>
                    </a:p>
                    <a:p>
                      <a:pPr lvl="0">
                        <a:lnSpc>
                          <a:spcPct val="107000"/>
                        </a:lnSpc>
                        <a:spcAft>
                          <a:spcPts val="0"/>
                        </a:spcAft>
                        <a:buNone/>
                      </a:pPr>
                      <a:endParaRPr lang="en-GB" sz="900" dirty="0"/>
                    </a:p>
                    <a:p>
                      <a:pPr lvl="0">
                        <a:lnSpc>
                          <a:spcPct val="107000"/>
                        </a:lnSpc>
                        <a:spcAft>
                          <a:spcPts val="0"/>
                        </a:spcAft>
                        <a:buNone/>
                      </a:pPr>
                      <a:r>
                        <a:rPr lang="en-GB" sz="900" b="0" i="0" u="none" strike="noStrike" noProof="0" dirty="0">
                          <a:latin typeface="United Curriculum"/>
                        </a:rPr>
                        <a:t>How has life evolved?</a:t>
                      </a:r>
                      <a:endParaRPr lang="en-GB" dirty="0"/>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b="0" i="0" u="none" strike="noStrike" noProof="0" dirty="0">
                          <a:latin typeface="United Curriculum"/>
                        </a:rPr>
                        <a:t>I know that fossils are the remains of living things that died a long time ago; the fossil record can show how living things have changed over time; some fossil records have gaps as they haven’t all been found, or due to decomposition.</a:t>
                      </a:r>
                      <a:endParaRPr lang="en-GB" sz="900" b="0" i="0" u="none" strike="noStrike" noProof="0" dirty="0"/>
                    </a:p>
                    <a:p>
                      <a:pPr marL="171450" lvl="0" indent="-171450">
                        <a:buFont typeface="Arial" panose="020B0604020202020204" pitchFamily="34" charset="0"/>
                        <a:buChar char="•"/>
                      </a:pPr>
                      <a:r>
                        <a:rPr lang="en-GB" sz="900" b="0" i="0" u="none" strike="noStrike" noProof="0" dirty="0">
                          <a:latin typeface="United Curriculum"/>
                        </a:rPr>
                        <a:t>I know that there are different types of fossil: body, mould, cast and trace and identify them. </a:t>
                      </a:r>
                      <a:endParaRPr lang="en-GB" sz="900" b="0" i="0" u="none" strike="noStrike" noProof="0"/>
                    </a:p>
                    <a:p>
                      <a:pPr marL="171450" lvl="0" indent="-171450">
                        <a:buFont typeface="Arial" panose="020B0604020202020204" pitchFamily="34" charset="0"/>
                        <a:buChar char="•"/>
                      </a:pPr>
                      <a:r>
                        <a:rPr lang="en-GB" sz="900" b="0" i="0" u="none" strike="noStrike" noProof="0" dirty="0">
                          <a:latin typeface="United Curriculum"/>
                        </a:rPr>
                        <a:t>I know that living things have evolved over time and this gradual change is called evolution. </a:t>
                      </a:r>
                      <a:endParaRPr lang="en-GB" sz="900" b="0" i="0" u="none" strike="noStrike" noProof="0" dirty="0"/>
                    </a:p>
                    <a:p>
                      <a:pPr marL="171450" lvl="0" indent="-171450">
                        <a:buFont typeface="Arial" panose="020B0604020202020204" pitchFamily="34" charset="0"/>
                        <a:buChar char="•"/>
                      </a:pPr>
                      <a:r>
                        <a:rPr lang="en-GB" sz="900" b="0" i="0" u="none" strike="noStrike" noProof="0" dirty="0">
                          <a:latin typeface="United Curriculum"/>
                        </a:rPr>
                        <a:t>I know that DNA is a molecule in a cell that carries genes, which hold genetic information; genes determine inheritable characteristics such as eye and hair colour; acquired characteristics are as a result of environmental impacts, not DNA. </a:t>
                      </a:r>
                      <a:endParaRPr lang="en-GB" sz="900" b="0" i="0" u="none" strike="noStrike" noProof="0"/>
                    </a:p>
                    <a:p>
                      <a:pPr marL="171450" lvl="0" indent="-171450">
                        <a:buFont typeface="Arial" panose="020B0604020202020204" pitchFamily="34" charset="0"/>
                        <a:buChar char="•"/>
                      </a:pPr>
                      <a:r>
                        <a:rPr lang="en-GB" sz="900" b="0" i="0" u="none" strike="noStrike" noProof="0" dirty="0">
                          <a:latin typeface="United Curriculum"/>
                        </a:rPr>
                        <a:t>I know that living things reproduce in different ways to produce offspring (sexual/asexual); offspring are not identical in sexual reproduction (variation). </a:t>
                      </a:r>
                      <a:endParaRPr lang="en-GB" sz="900" b="0" i="0" u="none" strike="noStrike" noProof="0"/>
                    </a:p>
                    <a:p>
                      <a:pPr marL="171450" lvl="0" indent="-171450">
                        <a:buFont typeface="Arial" panose="020B0604020202020204" pitchFamily="34" charset="0"/>
                        <a:buChar char="•"/>
                      </a:pPr>
                      <a:r>
                        <a:rPr lang="en-GB" sz="900" b="0" i="0" u="none" strike="noStrike" noProof="0" dirty="0">
                          <a:latin typeface="United Curriculum"/>
                        </a:rPr>
                        <a:t>I know that Charles Darwin posited the theory of evolution by natural selection; Alfred Wallace found a similar conclusion and supported Darwin’s theory.</a:t>
                      </a:r>
                      <a:endParaRPr lang="en-GB" sz="900" b="0" i="0" u="none" strike="noStrike" noProof="0" dirty="0"/>
                    </a:p>
                    <a:p>
                      <a:pPr marL="171450" lvl="0" indent="-171450">
                        <a:buFont typeface="Arial" panose="020B0604020202020204" pitchFamily="34" charset="0"/>
                        <a:buChar char="•"/>
                      </a:pPr>
                      <a:r>
                        <a:rPr lang="en-GB" sz="900" b="0" i="0" u="none" strike="noStrike" noProof="0" dirty="0">
                          <a:latin typeface="United Curriculum"/>
                        </a:rPr>
                        <a:t>I know that natural selection is due to living things having desirable characteristics, that favour survival, being passed on to offspring. </a:t>
                      </a:r>
                      <a:endParaRPr lang="en-GB" sz="900" b="0" i="0" u="none" strike="noStrike" noProof="0"/>
                    </a:p>
                    <a:p>
                      <a:pPr marL="171450" lvl="0" indent="-171450">
                        <a:buFont typeface="Arial" panose="020B0604020202020204" pitchFamily="34" charset="0"/>
                        <a:buChar char="•"/>
                      </a:pPr>
                      <a:r>
                        <a:rPr lang="en-GB" sz="900" b="0" i="0" u="none" strike="noStrike" noProof="0" dirty="0">
                          <a:latin typeface="United Curriculum"/>
                        </a:rPr>
                        <a:t>I know that living things have evolved to develop adaptive traits that are advantages or disadvantages; ‘survival of the fittest’ is when living things survive due to their useful inherited characteristics which are passed to their offspring; </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847725">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2" name="Picture 11">
            <a:extLst>
              <a:ext uri="{FF2B5EF4-FFF2-40B4-BE49-F238E27FC236}">
                <a16:creationId xmlns:a16="http://schemas.microsoft.com/office/drawing/2014/main" id="{742717B6-4421-F876-5DCD-2959FD5763A5}"/>
              </a:ext>
            </a:extLst>
          </p:cNvPr>
          <p:cNvPicPr>
            <a:picLocks noChangeAspect="1"/>
          </p:cNvPicPr>
          <p:nvPr/>
        </p:nvPicPr>
        <p:blipFill>
          <a:blip r:embed="rId4"/>
          <a:stretch>
            <a:fillRect/>
          </a:stretch>
        </p:blipFill>
        <p:spPr>
          <a:xfrm>
            <a:off x="8421624" y="62968"/>
            <a:ext cx="1083691" cy="782087"/>
          </a:xfrm>
          <a:prstGeom prst="rect">
            <a:avLst/>
          </a:prstGeom>
        </p:spPr>
      </p:pic>
      <p:pic>
        <p:nvPicPr>
          <p:cNvPr id="2" name="Picture 1">
            <a:extLst>
              <a:ext uri="{FF2B5EF4-FFF2-40B4-BE49-F238E27FC236}">
                <a16:creationId xmlns:a16="http://schemas.microsoft.com/office/drawing/2014/main" id="{1545FF24-2FFB-5364-C835-5E5B552DAB55}"/>
              </a:ext>
            </a:extLst>
          </p:cNvPr>
          <p:cNvPicPr>
            <a:picLocks noChangeAspect="1"/>
          </p:cNvPicPr>
          <p:nvPr/>
        </p:nvPicPr>
        <p:blipFill>
          <a:blip r:embed="rId5"/>
          <a:stretch>
            <a:fillRect/>
          </a:stretch>
        </p:blipFill>
        <p:spPr>
          <a:xfrm>
            <a:off x="3093289" y="1866530"/>
            <a:ext cx="3013598" cy="1191732"/>
          </a:xfrm>
          <a:prstGeom prst="rect">
            <a:avLst/>
          </a:prstGeom>
        </p:spPr>
      </p:pic>
      <p:pic>
        <p:nvPicPr>
          <p:cNvPr id="4" name="Picture 3" descr="A black and white image of a pyramid&#10;&#10;AI-generated content may be incorrect.">
            <a:extLst>
              <a:ext uri="{FF2B5EF4-FFF2-40B4-BE49-F238E27FC236}">
                <a16:creationId xmlns:a16="http://schemas.microsoft.com/office/drawing/2014/main" id="{EC367C1A-53A7-690A-F39B-A5B227D4E06F}"/>
              </a:ext>
            </a:extLst>
          </p:cNvPr>
          <p:cNvPicPr>
            <a:picLocks noChangeAspect="1"/>
          </p:cNvPicPr>
          <p:nvPr/>
        </p:nvPicPr>
        <p:blipFill>
          <a:blip r:embed="rId6"/>
          <a:stretch>
            <a:fillRect/>
          </a:stretch>
        </p:blipFill>
        <p:spPr>
          <a:xfrm>
            <a:off x="2902344" y="5711769"/>
            <a:ext cx="3953652" cy="717021"/>
          </a:xfrm>
          <a:prstGeom prst="rect">
            <a:avLst/>
          </a:prstGeom>
        </p:spPr>
      </p:pic>
    </p:spTree>
    <p:extLst>
      <p:ext uri="{BB962C8B-B14F-4D97-AF65-F5344CB8AC3E}">
        <p14:creationId xmlns:p14="http://schemas.microsoft.com/office/powerpoint/2010/main" val="65675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000228" y="27524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818782787"/>
              </p:ext>
            </p:extLst>
          </p:nvPr>
        </p:nvGraphicFramePr>
        <p:xfrm>
          <a:off x="286375" y="1089013"/>
          <a:ext cx="9333245" cy="5219145"/>
        </p:xfrm>
        <a:graphic>
          <a:graphicData uri="http://schemas.openxmlformats.org/drawingml/2006/table">
            <a:tbl>
              <a:tblPr firstRow="1" bandRow="1">
                <a:tableStyleId>{8A107856-5554-42FB-B03E-39F5DBC370BA}</a:tableStyleId>
              </a:tblPr>
              <a:tblGrid>
                <a:gridCol w="655413">
                  <a:extLst>
                    <a:ext uri="{9D8B030D-6E8A-4147-A177-3AD203B41FA5}">
                      <a16:colId xmlns:a16="http://schemas.microsoft.com/office/drawing/2014/main" val="3993469012"/>
                    </a:ext>
                  </a:extLst>
                </a:gridCol>
                <a:gridCol w="1217735">
                  <a:extLst>
                    <a:ext uri="{9D8B030D-6E8A-4147-A177-3AD203B41FA5}">
                      <a16:colId xmlns:a16="http://schemas.microsoft.com/office/drawing/2014/main" val="62550763"/>
                    </a:ext>
                  </a:extLst>
                </a:gridCol>
                <a:gridCol w="1009482">
                  <a:extLst>
                    <a:ext uri="{9D8B030D-6E8A-4147-A177-3AD203B41FA5}">
                      <a16:colId xmlns:a16="http://schemas.microsoft.com/office/drawing/2014/main" val="1504996340"/>
                    </a:ext>
                  </a:extLst>
                </a:gridCol>
                <a:gridCol w="4457700">
                  <a:extLst>
                    <a:ext uri="{9D8B030D-6E8A-4147-A177-3AD203B41FA5}">
                      <a16:colId xmlns:a16="http://schemas.microsoft.com/office/drawing/2014/main" val="1503854659"/>
                    </a:ext>
                  </a:extLst>
                </a:gridCol>
                <a:gridCol w="1992915">
                  <a:extLst>
                    <a:ext uri="{9D8B030D-6E8A-4147-A177-3AD203B41FA5}">
                      <a16:colId xmlns:a16="http://schemas.microsoft.com/office/drawing/2014/main" val="799716772"/>
                    </a:ext>
                  </a:extLst>
                </a:gridCol>
              </a:tblGrid>
              <a:tr h="796277">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 </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Scientist</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059551">
                <a:tc>
                  <a:txBody>
                    <a:bodyPr/>
                    <a:lstStyle/>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Year 1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171450" indent="-171450">
                        <a:lnSpc>
                          <a:spcPct val="107000"/>
                        </a:lnSpc>
                        <a:spcAft>
                          <a:spcPts val="0"/>
                        </a:spcAft>
                        <a:buFont typeface="Arial" panose="020B0604020202020204" pitchFamily="34" charset="0"/>
                        <a:buChar char="•"/>
                      </a:pPr>
                      <a:r>
                        <a:rPr lang="en-GB" sz="1000" dirty="0"/>
                        <a:t>observe changes across the 4 seasons</a:t>
                      </a:r>
                    </a:p>
                    <a:p>
                      <a:pPr marL="171450" indent="-171450">
                        <a:lnSpc>
                          <a:spcPct val="107000"/>
                        </a:lnSpc>
                        <a:spcAft>
                          <a:spcPts val="0"/>
                        </a:spcAft>
                        <a:buFont typeface="Arial" panose="020B0604020202020204" pitchFamily="34" charset="0"/>
                        <a:buChar char="•"/>
                      </a:pPr>
                      <a:r>
                        <a:rPr lang="en-GB" sz="1000" dirty="0"/>
                        <a:t>observe and describe weather associated with the seasons and how day length varies</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t>Seasons and weather </a:t>
                      </a:r>
                    </a:p>
                    <a:p>
                      <a:pPr>
                        <a:lnSpc>
                          <a:spcPct val="107000"/>
                        </a:lnSpc>
                        <a:spcAft>
                          <a:spcPts val="0"/>
                        </a:spcAft>
                      </a:pPr>
                      <a:r>
                        <a:rPr lang="en-GB" sz="1000" dirty="0"/>
                        <a:t>Day and night</a:t>
                      </a:r>
                    </a:p>
                    <a:p>
                      <a:pPr>
                        <a:lnSpc>
                          <a:spcPct val="107000"/>
                        </a:lnSpc>
                        <a:spcAft>
                          <a:spcPts val="0"/>
                        </a:spcAft>
                      </a:pPr>
                      <a:endParaRPr lang="en-GB" sz="1000" dirty="0"/>
                    </a:p>
                    <a:p>
                      <a:pPr>
                        <a:lnSpc>
                          <a:spcPct val="107000"/>
                        </a:lnSpc>
                        <a:spcAft>
                          <a:spcPts val="0"/>
                        </a:spcAft>
                      </a:pPr>
                      <a:r>
                        <a:rPr lang="en-GB" sz="1000" dirty="0"/>
                        <a:t>What happens when the seasons change?</a:t>
                      </a: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identify how the leaves change colour and fall from the trees in autumn, that it gets cooler and can be warm or wet and windy.</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identify that in winter, it is cold and there is less sunlight so it gets dark sooner.</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identify that in summer, it is hotter, the trees have lots of leaves and there is more daylight.</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know that Earth spins once a day; when the sun shines on you, it is day, but when the sun has set it is night time so it gets dark; the sun does not move.</a:t>
                      </a:r>
                      <a:endParaRPr lang="en-GB" sz="1100" dirty="0"/>
                    </a:p>
                  </a:txBody>
                  <a:tcPr/>
                </a:tc>
                <a:extLst>
                  <a:ext uri="{0D108BD9-81ED-4DB2-BD59-A6C34878D82A}">
                    <a16:rowId xmlns:a16="http://schemas.microsoft.com/office/drawing/2014/main" val="956065142"/>
                  </a:ext>
                </a:extLst>
              </a:tr>
              <a:tr h="347420">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515128">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170802BB-C052-4DE3-888A-289CED4069B8}"/>
              </a:ext>
            </a:extLst>
          </p:cNvPr>
          <p:cNvPicPr>
            <a:picLocks noChangeAspect="1"/>
          </p:cNvPicPr>
          <p:nvPr/>
        </p:nvPicPr>
        <p:blipFill>
          <a:blip r:embed="rId3"/>
          <a:stretch>
            <a:fillRect/>
          </a:stretch>
        </p:blipFill>
        <p:spPr>
          <a:xfrm>
            <a:off x="2296793" y="4861385"/>
            <a:ext cx="5810250" cy="1371600"/>
          </a:xfrm>
          <a:prstGeom prst="rect">
            <a:avLst/>
          </a:prstGeom>
        </p:spPr>
      </p:pic>
      <p:pic>
        <p:nvPicPr>
          <p:cNvPr id="4" name="Picture 3">
            <a:extLst>
              <a:ext uri="{FF2B5EF4-FFF2-40B4-BE49-F238E27FC236}">
                <a16:creationId xmlns:a16="http://schemas.microsoft.com/office/drawing/2014/main" id="{3C5E81D0-23D3-4710-AE3D-C03D4750D6EA}"/>
              </a:ext>
            </a:extLst>
          </p:cNvPr>
          <p:cNvPicPr>
            <a:picLocks noChangeAspect="1"/>
          </p:cNvPicPr>
          <p:nvPr/>
        </p:nvPicPr>
        <p:blipFill rotWithShape="1">
          <a:blip r:embed="rId4"/>
          <a:srcRect b="237"/>
          <a:stretch/>
        </p:blipFill>
        <p:spPr>
          <a:xfrm>
            <a:off x="3217766" y="1980846"/>
            <a:ext cx="4331359" cy="1378129"/>
          </a:xfrm>
          <a:prstGeom prst="rect">
            <a:avLst/>
          </a:prstGeom>
        </p:spPr>
      </p:pic>
      <p:pic>
        <p:nvPicPr>
          <p:cNvPr id="6" name="Picture 5">
            <a:extLst>
              <a:ext uri="{FF2B5EF4-FFF2-40B4-BE49-F238E27FC236}">
                <a16:creationId xmlns:a16="http://schemas.microsoft.com/office/drawing/2014/main" id="{4D7ABF6B-3991-4785-CED6-5BDF26562BD9}"/>
              </a:ext>
            </a:extLst>
          </p:cNvPr>
          <p:cNvPicPr>
            <a:picLocks noChangeAspect="1"/>
          </p:cNvPicPr>
          <p:nvPr/>
        </p:nvPicPr>
        <p:blipFill>
          <a:blip r:embed="rId5"/>
          <a:stretch>
            <a:fillRect/>
          </a:stretch>
        </p:blipFill>
        <p:spPr>
          <a:xfrm>
            <a:off x="8510384" y="59488"/>
            <a:ext cx="1008519" cy="891589"/>
          </a:xfrm>
          <a:prstGeom prst="rect">
            <a:avLst/>
          </a:prstGeom>
        </p:spPr>
      </p:pic>
    </p:spTree>
    <p:extLst>
      <p:ext uri="{BB962C8B-B14F-4D97-AF65-F5344CB8AC3E}">
        <p14:creationId xmlns:p14="http://schemas.microsoft.com/office/powerpoint/2010/main" val="416826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974158" y="29688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720285806"/>
              </p:ext>
            </p:extLst>
          </p:nvPr>
        </p:nvGraphicFramePr>
        <p:xfrm>
          <a:off x="322888" y="1145132"/>
          <a:ext cx="9333249" cy="5276486"/>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51264">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kern="1200" dirty="0">
                          <a:solidFill>
                            <a:schemeClr val="dk1"/>
                          </a:solidFill>
                          <a:effectLst/>
                          <a:latin typeface="+mn-lt"/>
                          <a:ea typeface="Calibri" panose="020F0502020204030204" pitchFamily="34" charset="0"/>
                          <a:cs typeface="Times New Roman" panose="02020603050405020304" pitchFamily="18" charset="0"/>
                        </a:rPr>
                        <a:t>How will I think and act like a Scientist</a:t>
                      </a:r>
                      <a:endParaRPr lang="en-GB" sz="11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001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mn-lt"/>
                          <a:ea typeface="+mn-ea"/>
                          <a:cs typeface="+mn-cs"/>
                        </a:rPr>
                        <a:t>Year 1 Autumn Term</a:t>
                      </a:r>
                      <a:endParaRPr lang="en-GB" sz="900" kern="1200" dirty="0">
                        <a:solidFill>
                          <a:schemeClr val="dk1"/>
                        </a:solidFill>
                        <a:effectLst/>
                        <a:latin typeface="+mn-lt"/>
                        <a:ea typeface="+mn-ea"/>
                        <a:cs typeface="+mn-cs"/>
                      </a:endParaRPr>
                    </a:p>
                    <a:p>
                      <a:endParaRPr lang="en-GB" sz="900" dirty="0"/>
                    </a:p>
                  </a:txBody>
                  <a:tcPr marL="68580" marR="68580" marT="0" marB="0"/>
                </a:tc>
                <a:tc>
                  <a:txBody>
                    <a:bodyPr/>
                    <a:lstStyle/>
                    <a:p>
                      <a:pPr marL="171450" indent="-171450">
                        <a:buFont typeface="Arial" panose="020B0604020202020204" pitchFamily="34" charset="0"/>
                        <a:buChar char="•"/>
                      </a:pPr>
                      <a:r>
                        <a:rPr lang="en-GB" sz="1000" dirty="0"/>
                        <a:t>identify and name a variety of common wild and garden plants, including deciduous and evergreen trees </a:t>
                      </a:r>
                    </a:p>
                    <a:p>
                      <a:pPr marL="171450" indent="-171450">
                        <a:buFont typeface="Arial" panose="020B0604020202020204" pitchFamily="34" charset="0"/>
                        <a:buChar char="•"/>
                      </a:pPr>
                      <a:r>
                        <a:rPr lang="en-GB" sz="1000" dirty="0"/>
                        <a:t>identify and describe the basic structure of a variety of common flowering plants, including trees.</a:t>
                      </a:r>
                    </a:p>
                  </a:txBody>
                  <a:tcPr marL="68580" marR="68580" marT="0" marB="0"/>
                </a:tc>
                <a:tc>
                  <a:txBody>
                    <a:bodyPr/>
                    <a:lstStyle/>
                    <a:p>
                      <a:r>
                        <a:rPr lang="en-GB" sz="1000" dirty="0"/>
                        <a:t>Plants, including trees </a:t>
                      </a:r>
                      <a:r>
                        <a:rPr lang="en-GB" sz="1000" kern="1200" dirty="0">
                          <a:solidFill>
                            <a:schemeClr val="dk1"/>
                          </a:solidFill>
                          <a:effectLst/>
                          <a:latin typeface="+mn-lt"/>
                          <a:ea typeface="+mn-ea"/>
                          <a:cs typeface="+mn-cs"/>
                        </a:rPr>
                        <a:t> </a:t>
                      </a:r>
                    </a:p>
                    <a:p>
                      <a:endParaRPr lang="en-GB" sz="1000" kern="1200" dirty="0">
                        <a:solidFill>
                          <a:schemeClr val="dk1"/>
                        </a:solidFill>
                        <a:effectLst/>
                        <a:latin typeface="+mn-lt"/>
                        <a:ea typeface="+mn-ea"/>
                        <a:cs typeface="+mn-cs"/>
                      </a:endParaRPr>
                    </a:p>
                    <a:p>
                      <a:r>
                        <a:rPr lang="en-GB" sz="1000" dirty="0"/>
                        <a:t>What makes a tree?</a:t>
                      </a:r>
                      <a:endParaRPr lang="en-GB" sz="1000" kern="1200" dirty="0">
                        <a:solidFill>
                          <a:schemeClr val="dk1"/>
                        </a:solidFill>
                        <a:effectLst/>
                        <a:latin typeface="+mn-lt"/>
                        <a:ea typeface="+mn-ea"/>
                        <a:cs typeface="+mn-cs"/>
                      </a:endParaRPr>
                    </a:p>
                    <a:p>
                      <a:endParaRPr lang="en-GB" sz="1000" kern="1200" dirty="0">
                        <a:solidFill>
                          <a:schemeClr val="dk1"/>
                        </a:solidFill>
                        <a:effectLst/>
                        <a:latin typeface="+mn-lt"/>
                        <a:ea typeface="+mn-ea"/>
                        <a:cs typeface="+mn-cs"/>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I know that trees are made up of leaves, twigs, branches, a trunk, roots and the crown (branches, twigs and leaves); tree bark protects the tree; branches grow from the trunk. </a:t>
                      </a:r>
                    </a:p>
                    <a:p>
                      <a:pPr marL="171450" lvl="0" indent="-171450">
                        <a:buFont typeface="Arial" panose="020B0604020202020204" pitchFamily="34" charset="0"/>
                        <a:buChar char="•"/>
                      </a:pPr>
                      <a:r>
                        <a:rPr lang="en-GB" sz="900" dirty="0"/>
                        <a:t>I can identify trees by their leaves. e.g. oak, beech, horse chestnut and scots pine.</a:t>
                      </a:r>
                    </a:p>
                    <a:p>
                      <a:pPr marL="171450" lvl="0" indent="-171450">
                        <a:buFont typeface="Arial" panose="020B0604020202020204" pitchFamily="34" charset="0"/>
                        <a:buChar char="•"/>
                      </a:pPr>
                      <a:r>
                        <a:rPr lang="en-GB" sz="900" dirty="0"/>
                        <a:t>I know that deciduous means they lose their leaves annually in Autumn but regrow them in spring and evergreen means they keep their leaves and stay green all year round.</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427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39742">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C319F056-C272-4225-830F-B917007923CF}"/>
              </a:ext>
            </a:extLst>
          </p:cNvPr>
          <p:cNvPicPr>
            <a:picLocks noChangeAspect="1"/>
          </p:cNvPicPr>
          <p:nvPr/>
        </p:nvPicPr>
        <p:blipFill>
          <a:blip r:embed="rId3"/>
          <a:srcRect/>
          <a:stretch>
            <a:fillRect/>
          </a:stretch>
        </p:blipFill>
        <p:spPr>
          <a:xfrm>
            <a:off x="3279975" y="1971675"/>
            <a:ext cx="4410075" cy="1457325"/>
          </a:xfrm>
          <a:prstGeom prst="rect">
            <a:avLst/>
          </a:prstGeom>
        </p:spPr>
      </p:pic>
      <p:pic>
        <p:nvPicPr>
          <p:cNvPr id="4" name="Picture 3">
            <a:extLst>
              <a:ext uri="{FF2B5EF4-FFF2-40B4-BE49-F238E27FC236}">
                <a16:creationId xmlns:a16="http://schemas.microsoft.com/office/drawing/2014/main" id="{61A197AD-55C6-4B4D-8498-6ED1919CDADF}"/>
              </a:ext>
            </a:extLst>
          </p:cNvPr>
          <p:cNvPicPr>
            <a:picLocks noChangeAspect="1"/>
          </p:cNvPicPr>
          <p:nvPr/>
        </p:nvPicPr>
        <p:blipFill>
          <a:blip r:embed="rId4"/>
          <a:stretch>
            <a:fillRect/>
          </a:stretch>
        </p:blipFill>
        <p:spPr>
          <a:xfrm>
            <a:off x="2907279" y="5227564"/>
            <a:ext cx="4264774" cy="1185108"/>
          </a:xfrm>
          <a:prstGeom prst="rect">
            <a:avLst/>
          </a:prstGeom>
        </p:spPr>
      </p:pic>
      <p:pic>
        <p:nvPicPr>
          <p:cNvPr id="6" name="Picture 5">
            <a:extLst>
              <a:ext uri="{FF2B5EF4-FFF2-40B4-BE49-F238E27FC236}">
                <a16:creationId xmlns:a16="http://schemas.microsoft.com/office/drawing/2014/main" id="{1D705ACD-DF24-6DDC-3363-E5BFAC13FCF2}"/>
              </a:ext>
            </a:extLst>
          </p:cNvPr>
          <p:cNvPicPr>
            <a:picLocks noChangeAspect="1"/>
          </p:cNvPicPr>
          <p:nvPr/>
        </p:nvPicPr>
        <p:blipFill>
          <a:blip r:embed="rId5"/>
          <a:stretch>
            <a:fillRect/>
          </a:stretch>
        </p:blipFill>
        <p:spPr>
          <a:xfrm>
            <a:off x="8510384" y="59488"/>
            <a:ext cx="1008519" cy="891589"/>
          </a:xfrm>
          <a:prstGeom prst="rect">
            <a:avLst/>
          </a:prstGeom>
        </p:spPr>
      </p:pic>
    </p:spTree>
    <p:extLst>
      <p:ext uri="{BB962C8B-B14F-4D97-AF65-F5344CB8AC3E}">
        <p14:creationId xmlns:p14="http://schemas.microsoft.com/office/powerpoint/2010/main" val="10048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974158" y="29688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761004632"/>
              </p:ext>
            </p:extLst>
          </p:nvPr>
        </p:nvGraphicFramePr>
        <p:xfrm>
          <a:off x="121690" y="855577"/>
          <a:ext cx="9599357" cy="5604586"/>
        </p:xfrm>
        <a:graphic>
          <a:graphicData uri="http://schemas.openxmlformats.org/drawingml/2006/table">
            <a:tbl>
              <a:tblPr firstRow="1" bandRow="1">
                <a:tableStyleId>{8A107856-5554-42FB-B03E-39F5DBC370BA}</a:tableStyleId>
              </a:tblPr>
              <a:tblGrid>
                <a:gridCol w="542829">
                  <a:extLst>
                    <a:ext uri="{9D8B030D-6E8A-4147-A177-3AD203B41FA5}">
                      <a16:colId xmlns:a16="http://schemas.microsoft.com/office/drawing/2014/main" val="3993469012"/>
                    </a:ext>
                  </a:extLst>
                </a:gridCol>
                <a:gridCol w="1367114">
                  <a:extLst>
                    <a:ext uri="{9D8B030D-6E8A-4147-A177-3AD203B41FA5}">
                      <a16:colId xmlns:a16="http://schemas.microsoft.com/office/drawing/2014/main" val="62550763"/>
                    </a:ext>
                  </a:extLst>
                </a:gridCol>
                <a:gridCol w="1029310">
                  <a:extLst>
                    <a:ext uri="{9D8B030D-6E8A-4147-A177-3AD203B41FA5}">
                      <a16:colId xmlns:a16="http://schemas.microsoft.com/office/drawing/2014/main" val="1504996340"/>
                    </a:ext>
                  </a:extLst>
                </a:gridCol>
                <a:gridCol w="3981449">
                  <a:extLst>
                    <a:ext uri="{9D8B030D-6E8A-4147-A177-3AD203B41FA5}">
                      <a16:colId xmlns:a16="http://schemas.microsoft.com/office/drawing/2014/main" val="1503854659"/>
                    </a:ext>
                  </a:extLst>
                </a:gridCol>
                <a:gridCol w="2678655">
                  <a:extLst>
                    <a:ext uri="{9D8B030D-6E8A-4147-A177-3AD203B41FA5}">
                      <a16:colId xmlns:a16="http://schemas.microsoft.com/office/drawing/2014/main" val="799716772"/>
                    </a:ext>
                  </a:extLst>
                </a:gridCol>
              </a:tblGrid>
              <a:tr h="693186">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kern="1200" dirty="0">
                          <a:solidFill>
                            <a:schemeClr val="dk1"/>
                          </a:solidFill>
                          <a:effectLst/>
                          <a:latin typeface="+mn-lt"/>
                          <a:ea typeface="Calibri" panose="020F0502020204030204" pitchFamily="34" charset="0"/>
                          <a:cs typeface="Times New Roman" panose="02020603050405020304" pitchFamily="18" charset="0"/>
                        </a:rPr>
                        <a:t>How will I think and act like a Scientist</a:t>
                      </a:r>
                      <a:endParaRPr lang="en-GB" sz="11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0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mn-lt"/>
                          <a:ea typeface="+mn-ea"/>
                          <a:cs typeface="+mn-cs"/>
                        </a:rPr>
                        <a:t>Year 1 Autumn Term</a:t>
                      </a:r>
                      <a:endParaRPr lang="en-GB" sz="900" kern="1200" dirty="0">
                        <a:solidFill>
                          <a:schemeClr val="dk1"/>
                        </a:solidFill>
                        <a:effectLst/>
                        <a:latin typeface="+mn-lt"/>
                        <a:ea typeface="+mn-ea"/>
                        <a:cs typeface="+mn-cs"/>
                      </a:endParaRPr>
                    </a:p>
                    <a:p>
                      <a:endParaRPr lang="en-GB" sz="900" dirty="0"/>
                    </a:p>
                  </a:txBody>
                  <a:tcPr marL="68580" marR="68580" marT="0" marB="0"/>
                </a:tc>
                <a:tc>
                  <a:txBody>
                    <a:bodyPr/>
                    <a:lstStyle/>
                    <a:p>
                      <a:r>
                        <a:rPr lang="en-GB" sz="900" dirty="0"/>
                        <a:t>• identify and name a variety of common animals including fish, amphibians, reptiles, birds and mammals </a:t>
                      </a:r>
                    </a:p>
                    <a:p>
                      <a:r>
                        <a:rPr lang="en-GB" sz="900" dirty="0"/>
                        <a:t>• identify and name a variety of common animals that are carnivores, herbivores and omnivores</a:t>
                      </a:r>
                    </a:p>
                    <a:p>
                      <a:r>
                        <a:rPr lang="en-GB" sz="900" dirty="0"/>
                        <a:t>• describe and compare the structure of a variety of common animals (fish, amphibians, reptiles, birds and mammals including pets) </a:t>
                      </a:r>
                    </a:p>
                    <a:p>
                      <a:r>
                        <a:rPr lang="en-GB" sz="900" dirty="0"/>
                        <a:t>• identify, name, draw and label the basic parts of the human body and say which part of the body is associated with each sense</a:t>
                      </a:r>
                    </a:p>
                  </a:txBody>
                  <a:tcPr marL="68580" marR="68580" marT="0" marB="0"/>
                </a:tc>
                <a:tc>
                  <a:txBody>
                    <a:bodyPr/>
                    <a:lstStyle/>
                    <a:p>
                      <a:r>
                        <a:rPr lang="en-GB" sz="1000" dirty="0"/>
                        <a:t>Animals, including humans</a:t>
                      </a:r>
                    </a:p>
                    <a:p>
                      <a:endParaRPr lang="en-GB" sz="1000" dirty="0"/>
                    </a:p>
                    <a:p>
                      <a:r>
                        <a:rPr lang="en-GB" sz="1000" dirty="0"/>
                        <a:t>How do I know if it’s an animal? </a:t>
                      </a:r>
                    </a:p>
                    <a:p>
                      <a:endParaRPr lang="en-GB" sz="1000" kern="1200" dirty="0">
                        <a:solidFill>
                          <a:schemeClr val="dk1"/>
                        </a:solidFill>
                        <a:effectLst/>
                        <a:latin typeface="+mn-lt"/>
                        <a:ea typeface="+mn-ea"/>
                        <a:cs typeface="+mn-cs"/>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dirty="0"/>
                        <a:t>I know that animals need to move freely, eat other living things for food, drink water and have sunlight. </a:t>
                      </a:r>
                    </a:p>
                    <a:p>
                      <a:pPr marL="171450" lvl="0" indent="-171450">
                        <a:buFont typeface="Arial" panose="020B0604020202020204" pitchFamily="34" charset="0"/>
                        <a:buChar char="•"/>
                      </a:pPr>
                      <a:r>
                        <a:rPr lang="en-GB" sz="800" dirty="0"/>
                        <a:t>I know that there are five animal groups – mammals, fish, reptiles, birds and amphibians. </a:t>
                      </a:r>
                    </a:p>
                    <a:p>
                      <a:pPr marL="171450" lvl="0" indent="-171450">
                        <a:buFont typeface="Arial" panose="020B0604020202020204" pitchFamily="34" charset="0"/>
                        <a:buChar char="•"/>
                      </a:pPr>
                      <a:r>
                        <a:rPr lang="en-GB" sz="800" dirty="0"/>
                        <a:t>I know that mammals are warm-blooded, have skin/hair/fur, give birth to live young and breathe air </a:t>
                      </a:r>
                    </a:p>
                    <a:p>
                      <a:pPr marL="171450" lvl="0" indent="-171450">
                        <a:buFont typeface="Arial" panose="020B0604020202020204" pitchFamily="34" charset="0"/>
                        <a:buChar char="•"/>
                      </a:pPr>
                      <a:r>
                        <a:rPr lang="en-GB" sz="800" dirty="0"/>
                        <a:t>I know that birds are warm-blooded, have feathers, beaks and wings, lay eggs and breathe air </a:t>
                      </a:r>
                    </a:p>
                    <a:p>
                      <a:pPr marL="171450" lvl="0" indent="-171450">
                        <a:buFont typeface="Arial" panose="020B0604020202020204" pitchFamily="34" charset="0"/>
                        <a:buChar char="•"/>
                      </a:pPr>
                      <a:r>
                        <a:rPr lang="en-GB" sz="800" dirty="0"/>
                        <a:t>I know that amphibians are cold-blooded, have slimy skin, lay soft eggs and breathe underwater as a baby, then the air when an adult </a:t>
                      </a:r>
                    </a:p>
                    <a:p>
                      <a:pPr marL="171450" lvl="0" indent="-171450">
                        <a:buFont typeface="Arial" panose="020B0604020202020204" pitchFamily="34" charset="0"/>
                        <a:buChar char="•"/>
                      </a:pPr>
                      <a:r>
                        <a:rPr lang="en-GB" sz="800" dirty="0"/>
                        <a:t>I know that reptiles are cold-blooded, have scaly skin, lay eggs with harder shells and breathe air </a:t>
                      </a:r>
                    </a:p>
                    <a:p>
                      <a:pPr marL="171450" lvl="0" indent="-171450">
                        <a:buFont typeface="Arial" panose="020B0604020202020204" pitchFamily="34" charset="0"/>
                        <a:buChar char="•"/>
                      </a:pPr>
                      <a:r>
                        <a:rPr lang="en-GB" sz="800" dirty="0"/>
                        <a:t>I know that fish are cold-blooded, have fins and scales, lay soft eggs in water and breathe underwater </a:t>
                      </a:r>
                    </a:p>
                    <a:p>
                      <a:pPr marL="171450" lvl="0" indent="-171450">
                        <a:buFont typeface="Arial" panose="020B0604020202020204" pitchFamily="34" charset="0"/>
                        <a:buChar char="•"/>
                      </a:pPr>
                      <a:r>
                        <a:rPr lang="en-GB" sz="800" dirty="0"/>
                        <a:t>I know that carnivores eat other animals; herbivores eat plants; omnivores eat plants and animals. </a:t>
                      </a:r>
                    </a:p>
                    <a:p>
                      <a:pPr marL="171450" lvl="0" indent="-171450">
                        <a:buFont typeface="Arial" panose="020B0604020202020204" pitchFamily="34" charset="0"/>
                        <a:buChar char="•"/>
                      </a:pPr>
                      <a:r>
                        <a:rPr lang="en-GB" sz="800" dirty="0"/>
                        <a:t>I know that humans are mammals, so are warm-blooded, have skin and hair, are born alive and breathe air. </a:t>
                      </a:r>
                    </a:p>
                    <a:p>
                      <a:pPr marL="171450" lvl="0" indent="-171450">
                        <a:buFont typeface="Arial" panose="020B0604020202020204" pitchFamily="34" charset="0"/>
                        <a:buChar char="•"/>
                      </a:pPr>
                      <a:r>
                        <a:rPr lang="en-GB" sz="800" dirty="0"/>
                        <a:t>I know that humans have five senses: sight, hearing, smell, taste and touch.</a:t>
                      </a:r>
                      <a:endParaRPr lang="en-GB" sz="8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62298">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43902">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3636ACA3-C83F-434D-8051-6E28C17F9E42}"/>
              </a:ext>
            </a:extLst>
          </p:cNvPr>
          <p:cNvPicPr>
            <a:picLocks noChangeAspect="1"/>
          </p:cNvPicPr>
          <p:nvPr/>
        </p:nvPicPr>
        <p:blipFill>
          <a:blip r:embed="rId3"/>
          <a:stretch>
            <a:fillRect/>
          </a:stretch>
        </p:blipFill>
        <p:spPr>
          <a:xfrm>
            <a:off x="3183683" y="1629894"/>
            <a:ext cx="3723144" cy="1478421"/>
          </a:xfrm>
          <a:prstGeom prst="rect">
            <a:avLst/>
          </a:prstGeom>
        </p:spPr>
      </p:pic>
      <p:pic>
        <p:nvPicPr>
          <p:cNvPr id="4" name="Picture 3">
            <a:extLst>
              <a:ext uri="{FF2B5EF4-FFF2-40B4-BE49-F238E27FC236}">
                <a16:creationId xmlns:a16="http://schemas.microsoft.com/office/drawing/2014/main" id="{EBDC24F3-F136-41C9-A037-0AFA9DE09F5B}"/>
              </a:ext>
            </a:extLst>
          </p:cNvPr>
          <p:cNvPicPr>
            <a:picLocks noChangeAspect="1"/>
          </p:cNvPicPr>
          <p:nvPr/>
        </p:nvPicPr>
        <p:blipFill>
          <a:blip r:embed="rId4"/>
          <a:stretch>
            <a:fillRect/>
          </a:stretch>
        </p:blipFill>
        <p:spPr>
          <a:xfrm>
            <a:off x="3027816" y="5495400"/>
            <a:ext cx="3988259" cy="1005940"/>
          </a:xfrm>
          <a:prstGeom prst="rect">
            <a:avLst/>
          </a:prstGeom>
        </p:spPr>
      </p:pic>
      <p:pic>
        <p:nvPicPr>
          <p:cNvPr id="6" name="Picture 5">
            <a:extLst>
              <a:ext uri="{FF2B5EF4-FFF2-40B4-BE49-F238E27FC236}">
                <a16:creationId xmlns:a16="http://schemas.microsoft.com/office/drawing/2014/main" id="{9C2D43D9-A40A-199D-2552-5A1B1FCBAC0E}"/>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49241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974158" y="29688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861106564"/>
              </p:ext>
            </p:extLst>
          </p:nvPr>
        </p:nvGraphicFramePr>
        <p:xfrm>
          <a:off x="166489" y="883306"/>
          <a:ext cx="9333245" cy="5628491"/>
        </p:xfrm>
        <a:graphic>
          <a:graphicData uri="http://schemas.openxmlformats.org/drawingml/2006/table">
            <a:tbl>
              <a:tblPr firstRow="1" bandRow="1">
                <a:tableStyleId>{8A107856-5554-42FB-B03E-39F5DBC370BA}</a:tableStyleId>
              </a:tblPr>
              <a:tblGrid>
                <a:gridCol w="547123">
                  <a:extLst>
                    <a:ext uri="{9D8B030D-6E8A-4147-A177-3AD203B41FA5}">
                      <a16:colId xmlns:a16="http://schemas.microsoft.com/office/drawing/2014/main" val="3993469012"/>
                    </a:ext>
                  </a:extLst>
                </a:gridCol>
                <a:gridCol w="1434782">
                  <a:extLst>
                    <a:ext uri="{9D8B030D-6E8A-4147-A177-3AD203B41FA5}">
                      <a16:colId xmlns:a16="http://schemas.microsoft.com/office/drawing/2014/main" val="62550763"/>
                    </a:ext>
                  </a:extLst>
                </a:gridCol>
                <a:gridCol w="900725">
                  <a:extLst>
                    <a:ext uri="{9D8B030D-6E8A-4147-A177-3AD203B41FA5}">
                      <a16:colId xmlns:a16="http://schemas.microsoft.com/office/drawing/2014/main" val="1504996340"/>
                    </a:ext>
                  </a:extLst>
                </a:gridCol>
                <a:gridCol w="4267199">
                  <a:extLst>
                    <a:ext uri="{9D8B030D-6E8A-4147-A177-3AD203B41FA5}">
                      <a16:colId xmlns:a16="http://schemas.microsoft.com/office/drawing/2014/main" val="1503854659"/>
                    </a:ext>
                  </a:extLst>
                </a:gridCol>
                <a:gridCol w="2183416">
                  <a:extLst>
                    <a:ext uri="{9D8B030D-6E8A-4147-A177-3AD203B41FA5}">
                      <a16:colId xmlns:a16="http://schemas.microsoft.com/office/drawing/2014/main" val="799716772"/>
                    </a:ext>
                  </a:extLst>
                </a:gridCol>
              </a:tblGrid>
              <a:tr h="686637">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kern="1200" dirty="0">
                          <a:solidFill>
                            <a:schemeClr val="dk1"/>
                          </a:solidFill>
                          <a:effectLst/>
                          <a:latin typeface="+mn-lt"/>
                          <a:ea typeface="Calibri" panose="020F0502020204030204" pitchFamily="34" charset="0"/>
                          <a:cs typeface="Times New Roman" panose="02020603050405020304" pitchFamily="18" charset="0"/>
                        </a:rPr>
                        <a:t>How will I think and act like a Scientist</a:t>
                      </a:r>
                      <a:endParaRPr lang="en-GB" sz="11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36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mn-lt"/>
                          <a:ea typeface="+mn-ea"/>
                          <a:cs typeface="+mn-cs"/>
                        </a:rPr>
                        <a:t>Year 1 Spring Term</a:t>
                      </a:r>
                      <a:endParaRPr lang="en-GB" sz="900" kern="1200" dirty="0">
                        <a:solidFill>
                          <a:schemeClr val="dk1"/>
                        </a:solidFill>
                        <a:effectLst/>
                        <a:latin typeface="+mn-lt"/>
                        <a:ea typeface="+mn-ea"/>
                        <a:cs typeface="+mn-cs"/>
                      </a:endParaRPr>
                    </a:p>
                    <a:p>
                      <a:endParaRPr lang="en-GB" sz="900" dirty="0"/>
                    </a:p>
                  </a:txBody>
                  <a:tcPr marL="68580" marR="68580" marT="0" marB="0"/>
                </a:tc>
                <a:tc>
                  <a:txBody>
                    <a:bodyPr/>
                    <a:lstStyle/>
                    <a:p>
                      <a:pPr marL="171450" indent="-171450">
                        <a:buFont typeface="Arial" panose="020B0604020202020204" pitchFamily="34" charset="0"/>
                        <a:buChar char="•"/>
                      </a:pPr>
                      <a:r>
                        <a:rPr lang="en-GB" sz="900" dirty="0"/>
                        <a:t>distinguish between an object and the material from which it is made </a:t>
                      </a:r>
                    </a:p>
                    <a:p>
                      <a:pPr marL="171450" indent="-171450">
                        <a:buFont typeface="Arial" panose="020B0604020202020204" pitchFamily="34" charset="0"/>
                        <a:buChar char="•"/>
                      </a:pPr>
                      <a:r>
                        <a:rPr lang="en-GB" sz="900" dirty="0"/>
                        <a:t>identify and name a variety of everyday materials, including wood, plastic, glass, metal, water, and rock </a:t>
                      </a:r>
                    </a:p>
                    <a:p>
                      <a:pPr marL="171450" indent="-171450">
                        <a:buFont typeface="Arial" panose="020B0604020202020204" pitchFamily="34" charset="0"/>
                        <a:buChar char="•"/>
                      </a:pPr>
                      <a:r>
                        <a:rPr lang="en-GB" sz="900" dirty="0"/>
                        <a:t>describe the simple physical properties of a variety of everyday materials</a:t>
                      </a:r>
                    </a:p>
                    <a:p>
                      <a:pPr marL="171450" indent="-171450">
                        <a:buFont typeface="Arial" panose="020B0604020202020204" pitchFamily="34" charset="0"/>
                        <a:buChar char="•"/>
                      </a:pPr>
                      <a:r>
                        <a:rPr lang="en-GB" sz="900" dirty="0"/>
                        <a:t>compare and group together a variety of everyday materials on the basis of their simple physical properties </a:t>
                      </a:r>
                    </a:p>
                  </a:txBody>
                  <a:tcPr marL="68580" marR="68580" marT="0" marB="0"/>
                </a:tc>
                <a:tc>
                  <a:txBody>
                    <a:bodyPr/>
                    <a:lstStyle/>
                    <a:p>
                      <a:r>
                        <a:rPr lang="en-GB" sz="1000" dirty="0"/>
                        <a:t>Everyday materials</a:t>
                      </a:r>
                    </a:p>
                    <a:p>
                      <a:endParaRPr lang="en-GB" sz="1000" dirty="0"/>
                    </a:p>
                    <a:p>
                      <a:r>
                        <a:rPr lang="en-GB" sz="1000" dirty="0"/>
                        <a:t>How can I describe this material?</a:t>
                      </a:r>
                    </a:p>
                    <a:p>
                      <a:endParaRPr lang="en-GB" sz="1000" b="1" kern="1200" dirty="0">
                        <a:solidFill>
                          <a:schemeClr val="dk1"/>
                        </a:solidFill>
                        <a:effectLst/>
                        <a:latin typeface="+mn-lt"/>
                        <a:ea typeface="+mn-ea"/>
                        <a:cs typeface="+mn-cs"/>
                      </a:endParaRPr>
                    </a:p>
                    <a:p>
                      <a:endParaRPr lang="en-GB" sz="1000" b="1" kern="1200" dirty="0">
                        <a:solidFill>
                          <a:schemeClr val="dk1"/>
                        </a:solidFill>
                        <a:effectLst/>
                        <a:latin typeface="+mn-lt"/>
                        <a:ea typeface="+mn-ea"/>
                        <a:cs typeface="+mn-cs"/>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dirty="0"/>
                        <a:t>there are different materials including cotton, wool, wood, clay, glass, plastic, water, rock.</a:t>
                      </a:r>
                    </a:p>
                    <a:p>
                      <a:pPr marL="171450" lvl="0" indent="-171450">
                        <a:buFont typeface="Arial" panose="020B0604020202020204" pitchFamily="34" charset="0"/>
                        <a:buChar char="•"/>
                      </a:pPr>
                      <a:r>
                        <a:rPr lang="en-GB" sz="900" dirty="0"/>
                        <a:t>objects are made from a range of different materials. • properties of materials can be described as smooth, rough, shiny, hard, soft, stretchy, bendy, opaque etc. </a:t>
                      </a:r>
                    </a:p>
                    <a:p>
                      <a:pPr marL="171450" lvl="0" indent="-171450">
                        <a:buFont typeface="Arial" panose="020B0604020202020204" pitchFamily="34" charset="0"/>
                        <a:buChar char="•"/>
                      </a:pPr>
                      <a:r>
                        <a:rPr lang="en-GB" sz="900" dirty="0"/>
                        <a:t>some materials are man-made and others aren’t. </a:t>
                      </a:r>
                    </a:p>
                    <a:p>
                      <a:pPr marL="171450" lvl="0" indent="-171450">
                        <a:buFont typeface="Arial" panose="020B0604020202020204" pitchFamily="34" charset="0"/>
                        <a:buChar char="•"/>
                      </a:pPr>
                      <a:r>
                        <a:rPr lang="en-GB" sz="900" dirty="0"/>
                        <a:t>waterproof means that water does not travel through: it is repelled.</a:t>
                      </a:r>
                    </a:p>
                    <a:p>
                      <a:pPr marL="171450" lvl="0" indent="-171450">
                        <a:buFont typeface="Arial" panose="020B0604020202020204" pitchFamily="34" charset="0"/>
                        <a:buChar char="•"/>
                      </a:pPr>
                      <a:r>
                        <a:rPr lang="en-GB" sz="900" dirty="0"/>
                        <a:t>transparent materials can be seen though; opaque ones are not see through. </a:t>
                      </a:r>
                    </a:p>
                    <a:p>
                      <a:pPr marL="171450" lvl="0" indent="-171450">
                        <a:buFont typeface="Arial" panose="020B0604020202020204" pitchFamily="34" charset="0"/>
                        <a:buChar char="•"/>
                      </a:pPr>
                      <a:r>
                        <a:rPr lang="en-GB" sz="900" dirty="0"/>
                        <a:t>some materials are suited to particular jobs because of their properties e.g. wood for a table as it is strong.</a:t>
                      </a: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59820">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314450">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ACA92315-72B4-49A0-AC56-AB3F8E496646}"/>
              </a:ext>
            </a:extLst>
          </p:cNvPr>
          <p:cNvPicPr>
            <a:picLocks noChangeAspect="1"/>
          </p:cNvPicPr>
          <p:nvPr/>
        </p:nvPicPr>
        <p:blipFill>
          <a:blip r:embed="rId3"/>
          <a:stretch>
            <a:fillRect/>
          </a:stretch>
        </p:blipFill>
        <p:spPr>
          <a:xfrm>
            <a:off x="3137984" y="1691230"/>
            <a:ext cx="4129524" cy="1305918"/>
          </a:xfrm>
          <a:prstGeom prst="rect">
            <a:avLst/>
          </a:prstGeom>
        </p:spPr>
      </p:pic>
      <p:pic>
        <p:nvPicPr>
          <p:cNvPr id="4" name="Picture 3">
            <a:extLst>
              <a:ext uri="{FF2B5EF4-FFF2-40B4-BE49-F238E27FC236}">
                <a16:creationId xmlns:a16="http://schemas.microsoft.com/office/drawing/2014/main" id="{4760B45B-DE6A-4AF9-B78C-0886EB4FC50F}"/>
              </a:ext>
            </a:extLst>
          </p:cNvPr>
          <p:cNvPicPr>
            <a:picLocks noChangeAspect="1"/>
          </p:cNvPicPr>
          <p:nvPr/>
        </p:nvPicPr>
        <p:blipFill>
          <a:blip r:embed="rId4"/>
          <a:stretch>
            <a:fillRect/>
          </a:stretch>
        </p:blipFill>
        <p:spPr>
          <a:xfrm>
            <a:off x="2825387" y="5249663"/>
            <a:ext cx="4032546" cy="1179257"/>
          </a:xfrm>
          <a:prstGeom prst="rect">
            <a:avLst/>
          </a:prstGeom>
        </p:spPr>
      </p:pic>
      <p:pic>
        <p:nvPicPr>
          <p:cNvPr id="6" name="Picture 5">
            <a:extLst>
              <a:ext uri="{FF2B5EF4-FFF2-40B4-BE49-F238E27FC236}">
                <a16:creationId xmlns:a16="http://schemas.microsoft.com/office/drawing/2014/main" id="{CB98E758-8138-6926-0E24-83D0E2E0525B}"/>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13177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372837009"/>
              </p:ext>
            </p:extLst>
          </p:nvPr>
        </p:nvGraphicFramePr>
        <p:xfrm>
          <a:off x="133976" y="855577"/>
          <a:ext cx="9638047" cy="5789997"/>
        </p:xfrm>
        <a:graphic>
          <a:graphicData uri="http://schemas.openxmlformats.org/drawingml/2006/table">
            <a:tbl>
              <a:tblPr firstRow="1" bandRow="1">
                <a:tableStyleId>{8A107856-5554-42FB-B03E-39F5DBC370BA}</a:tableStyleId>
              </a:tblPr>
              <a:tblGrid>
                <a:gridCol w="522972">
                  <a:extLst>
                    <a:ext uri="{9D8B030D-6E8A-4147-A177-3AD203B41FA5}">
                      <a16:colId xmlns:a16="http://schemas.microsoft.com/office/drawing/2014/main" val="3993469012"/>
                    </a:ext>
                  </a:extLst>
                </a:gridCol>
                <a:gridCol w="1350178">
                  <a:extLst>
                    <a:ext uri="{9D8B030D-6E8A-4147-A177-3AD203B41FA5}">
                      <a16:colId xmlns:a16="http://schemas.microsoft.com/office/drawing/2014/main" val="62550763"/>
                    </a:ext>
                  </a:extLst>
                </a:gridCol>
                <a:gridCol w="884703">
                  <a:extLst>
                    <a:ext uri="{9D8B030D-6E8A-4147-A177-3AD203B41FA5}">
                      <a16:colId xmlns:a16="http://schemas.microsoft.com/office/drawing/2014/main" val="1504996340"/>
                    </a:ext>
                  </a:extLst>
                </a:gridCol>
                <a:gridCol w="4148163">
                  <a:extLst>
                    <a:ext uri="{9D8B030D-6E8A-4147-A177-3AD203B41FA5}">
                      <a16:colId xmlns:a16="http://schemas.microsoft.com/office/drawing/2014/main" val="1503854659"/>
                    </a:ext>
                  </a:extLst>
                </a:gridCol>
                <a:gridCol w="2732031">
                  <a:extLst>
                    <a:ext uri="{9D8B030D-6E8A-4147-A177-3AD203B41FA5}">
                      <a16:colId xmlns:a16="http://schemas.microsoft.com/office/drawing/2014/main" val="799716772"/>
                    </a:ext>
                  </a:extLst>
                </a:gridCol>
              </a:tblGrid>
              <a:tr h="758361">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kern="1200" dirty="0">
                          <a:solidFill>
                            <a:schemeClr val="dk1"/>
                          </a:solidFill>
                          <a:effectLst/>
                          <a:latin typeface="+mn-lt"/>
                          <a:ea typeface="Calibri" panose="020F0502020204030204" pitchFamily="34" charset="0"/>
                          <a:cs typeface="Times New Roman" panose="02020603050405020304" pitchFamily="18" charset="0"/>
                        </a:rPr>
                        <a:t>How will I think and act like a Scientist</a:t>
                      </a:r>
                      <a:endParaRPr lang="en-GB" sz="11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Scientific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528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mn-ea"/>
                          <a:cs typeface="+mn-cs"/>
                        </a:rPr>
                        <a:t>Year 1 Spring Term</a:t>
                      </a:r>
                      <a:endParaRPr lang="en-GB" sz="1000" kern="1200" dirty="0">
                        <a:solidFill>
                          <a:schemeClr val="dk1"/>
                        </a:solidFill>
                        <a:effectLst/>
                        <a:latin typeface="+mn-lt"/>
                        <a:ea typeface="+mn-ea"/>
                        <a:cs typeface="+mn-cs"/>
                      </a:endParaRPr>
                    </a:p>
                    <a:p>
                      <a:endParaRPr lang="en-GB" sz="1000" dirty="0">
                        <a:latin typeface="+mn-lt"/>
                      </a:endParaRPr>
                    </a:p>
                  </a:txBody>
                  <a:tcPr marL="68580" marR="68580" marT="0" marB="0"/>
                </a:tc>
                <a:tc>
                  <a:txBody>
                    <a:bodyPr/>
                    <a:lstStyle/>
                    <a:p>
                      <a:pPr marL="171450" indent="-171450">
                        <a:buFont typeface="Arial" panose="020B0604020202020204" pitchFamily="34" charset="0"/>
                        <a:buChar char="•"/>
                      </a:pPr>
                      <a:r>
                        <a:rPr lang="en-GB" sz="800" dirty="0"/>
                        <a:t>identify and name a variety of common animals including fish, amphibians, reptiles, birds and mammals</a:t>
                      </a:r>
                    </a:p>
                    <a:p>
                      <a:pPr marL="171450" indent="-171450">
                        <a:buFont typeface="Arial" panose="020B0604020202020204" pitchFamily="34" charset="0"/>
                        <a:buChar char="•"/>
                      </a:pPr>
                      <a:r>
                        <a:rPr lang="en-GB" sz="800" dirty="0"/>
                        <a:t>identify and name a variety of common animals that are carnivores, herbivores and omnivores </a:t>
                      </a:r>
                    </a:p>
                    <a:p>
                      <a:pPr marL="171450" indent="-171450">
                        <a:buFont typeface="Arial" panose="020B0604020202020204" pitchFamily="34" charset="0"/>
                        <a:buChar char="•"/>
                      </a:pPr>
                      <a:r>
                        <a:rPr lang="en-GB" sz="800" dirty="0"/>
                        <a:t>describe and compare the structure of a variety of common animals (fish, amphibians, reptiles, birds and mammals including pets) </a:t>
                      </a:r>
                    </a:p>
                    <a:p>
                      <a:pPr marL="171450" indent="-171450">
                        <a:buFont typeface="Arial" panose="020B0604020202020204" pitchFamily="34" charset="0"/>
                        <a:buChar char="•"/>
                      </a:pPr>
                      <a:r>
                        <a:rPr lang="en-GB" sz="800" dirty="0"/>
                        <a:t>identify, name, draw and label the basic parts of the human body and say which part of the body is associated with each sense </a:t>
                      </a:r>
                      <a:endParaRPr lang="en-GB" sz="800" dirty="0">
                        <a:latin typeface="+mn-lt"/>
                      </a:endParaRPr>
                    </a:p>
                  </a:txBody>
                  <a:tcPr marL="68580" marR="68580" marT="0" marB="0"/>
                </a:tc>
                <a:tc>
                  <a:txBody>
                    <a:bodyPr/>
                    <a:lstStyle/>
                    <a:p>
                      <a:r>
                        <a:rPr lang="en-GB" sz="1000" dirty="0"/>
                        <a:t>REVISIT Animals, including humans</a:t>
                      </a:r>
                      <a:r>
                        <a:rPr lang="en-GB" sz="1000" i="1" kern="1200" dirty="0">
                          <a:solidFill>
                            <a:schemeClr val="dk1"/>
                          </a:solidFill>
                          <a:effectLst/>
                          <a:latin typeface="+mn-lt"/>
                          <a:ea typeface="+mn-ea"/>
                          <a:cs typeface="+mn-cs"/>
                        </a:rPr>
                        <a:t> </a:t>
                      </a:r>
                    </a:p>
                    <a:p>
                      <a:endParaRPr lang="en-GB" sz="1000" i="1" kern="1200" dirty="0">
                        <a:solidFill>
                          <a:schemeClr val="dk1"/>
                        </a:solidFill>
                        <a:effectLst/>
                        <a:latin typeface="+mn-lt"/>
                        <a:ea typeface="+mn-ea"/>
                        <a:cs typeface="+mn-cs"/>
                      </a:endParaRPr>
                    </a:p>
                    <a:p>
                      <a:r>
                        <a:rPr lang="en-GB" sz="1000" dirty="0"/>
                        <a:t>How do I know if it is an animal? </a:t>
                      </a:r>
                      <a:endParaRPr lang="en-GB" sz="1000" kern="1200" dirty="0">
                        <a:solidFill>
                          <a:schemeClr val="dk1"/>
                        </a:solidFill>
                        <a:effectLst/>
                        <a:latin typeface="+mn-lt"/>
                        <a:ea typeface="+mn-ea"/>
                        <a:cs typeface="+mn-cs"/>
                      </a:endParaRPr>
                    </a:p>
                    <a:p>
                      <a:r>
                        <a:rPr lang="en-GB" sz="1000" i="1" kern="1200" dirty="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dirty="0"/>
                        <a:t>I know that animals need to move freely, eat other living things for food, drink water and have sunlight. </a:t>
                      </a:r>
                    </a:p>
                    <a:p>
                      <a:pPr marL="171450" lvl="0" indent="-171450">
                        <a:buFont typeface="Arial" panose="020B0604020202020204" pitchFamily="34" charset="0"/>
                        <a:buChar char="•"/>
                      </a:pPr>
                      <a:r>
                        <a:rPr lang="en-GB" sz="800" dirty="0"/>
                        <a:t>I know there are five animal groups – mammals, fish, reptiles, birds and amphibians. </a:t>
                      </a:r>
                    </a:p>
                    <a:p>
                      <a:pPr marL="171450" lvl="0" indent="-171450">
                        <a:buFont typeface="Arial" panose="020B0604020202020204" pitchFamily="34" charset="0"/>
                        <a:buChar char="•"/>
                      </a:pPr>
                      <a:r>
                        <a:rPr lang="en-GB" sz="800" dirty="0"/>
                        <a:t>I know that mammals are warm-blooded, have skin/hair/fur, give birth to live young and breathe air (humans, cats, dogs etc.) </a:t>
                      </a:r>
                    </a:p>
                    <a:p>
                      <a:pPr marL="171450" lvl="0" indent="-171450">
                        <a:buFont typeface="Arial" panose="020B0604020202020204" pitchFamily="34" charset="0"/>
                        <a:buChar char="•"/>
                      </a:pPr>
                      <a:r>
                        <a:rPr lang="en-GB" sz="800" dirty="0"/>
                        <a:t>I know that birds are warm-blooded, have feathers, beaks and wings, lay eggs and breathe air (robins, sparrows, ducks etc.) </a:t>
                      </a:r>
                    </a:p>
                    <a:p>
                      <a:pPr marL="171450" lvl="0" indent="-171450">
                        <a:buFont typeface="Arial" panose="020B0604020202020204" pitchFamily="34" charset="0"/>
                        <a:buChar char="•"/>
                      </a:pPr>
                      <a:r>
                        <a:rPr lang="en-GB" sz="800" dirty="0"/>
                        <a:t>I know that amphibians are cold-blooded, have slimy skin, lay soft eggs and breathe underwater as a baby, then the air when an adult (frogs, toads etc.)</a:t>
                      </a:r>
                    </a:p>
                    <a:p>
                      <a:pPr marL="171450" lvl="0" indent="-171450">
                        <a:buFont typeface="Arial" panose="020B0604020202020204" pitchFamily="34" charset="0"/>
                        <a:buChar char="•"/>
                      </a:pPr>
                      <a:r>
                        <a:rPr lang="en-GB" sz="800" dirty="0"/>
                        <a:t>I know that reptiles are cold-blooded, have scaly skin, lay eggs with harder shells and breathe air (snakes, lizards etc.)</a:t>
                      </a:r>
                    </a:p>
                    <a:p>
                      <a:pPr marL="171450" lvl="0" indent="-171450">
                        <a:buFont typeface="Arial" panose="020B0604020202020204" pitchFamily="34" charset="0"/>
                        <a:buChar char="•"/>
                      </a:pPr>
                      <a:r>
                        <a:rPr lang="en-GB" sz="800" dirty="0"/>
                        <a:t>I know that fish are cold-blooded, have fins and scales, lay soft eggs in water and breathe underwater (salmon, cod etc.) </a:t>
                      </a:r>
                    </a:p>
                    <a:p>
                      <a:pPr marL="171450" lvl="0" indent="-171450">
                        <a:buFont typeface="Arial" panose="020B0604020202020204" pitchFamily="34" charset="0"/>
                        <a:buChar char="•"/>
                      </a:pPr>
                      <a:r>
                        <a:rPr lang="en-GB" sz="800" dirty="0"/>
                        <a:t>I know that carnivores eat other animals; herbivores eat plants; omnivores eat plants and animals.</a:t>
                      </a:r>
                    </a:p>
                    <a:p>
                      <a:pPr marL="171450" lvl="0" indent="-171450">
                        <a:buFont typeface="Arial" panose="020B0604020202020204" pitchFamily="34" charset="0"/>
                        <a:buChar char="•"/>
                      </a:pPr>
                      <a:r>
                        <a:rPr lang="en-GB" sz="800" dirty="0"/>
                        <a:t>I know that humans are mammals, so are warm-blooded, have skin and hair, are born alive and breathe air. </a:t>
                      </a:r>
                    </a:p>
                    <a:p>
                      <a:pPr marL="171450" lvl="0" indent="-171450">
                        <a:buFont typeface="Arial" panose="020B0604020202020204" pitchFamily="34" charset="0"/>
                        <a:buChar char="•"/>
                      </a:pPr>
                      <a:r>
                        <a:rPr lang="en-GB" sz="800" dirty="0"/>
                        <a:t>I know that humans have five senses: sight, hearing, smell, taste and touch.</a:t>
                      </a:r>
                      <a:endParaRPr lang="en-GB" sz="8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52872">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02793">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FBE270A3-433F-45EB-8712-07A2D0C6D80A}"/>
              </a:ext>
            </a:extLst>
          </p:cNvPr>
          <p:cNvPicPr>
            <a:picLocks noChangeAspect="1"/>
          </p:cNvPicPr>
          <p:nvPr/>
        </p:nvPicPr>
        <p:blipFill>
          <a:blip r:embed="rId3"/>
          <a:stretch>
            <a:fillRect/>
          </a:stretch>
        </p:blipFill>
        <p:spPr>
          <a:xfrm>
            <a:off x="3091676" y="1769709"/>
            <a:ext cx="3868695" cy="1533844"/>
          </a:xfrm>
          <a:prstGeom prst="rect">
            <a:avLst/>
          </a:prstGeom>
        </p:spPr>
      </p:pic>
      <p:pic>
        <p:nvPicPr>
          <p:cNvPr id="4" name="Picture 3">
            <a:extLst>
              <a:ext uri="{FF2B5EF4-FFF2-40B4-BE49-F238E27FC236}">
                <a16:creationId xmlns:a16="http://schemas.microsoft.com/office/drawing/2014/main" id="{177D856A-8463-42EB-AE0B-0C92B66459DF}"/>
              </a:ext>
            </a:extLst>
          </p:cNvPr>
          <p:cNvPicPr>
            <a:picLocks noChangeAspect="1"/>
          </p:cNvPicPr>
          <p:nvPr/>
        </p:nvPicPr>
        <p:blipFill>
          <a:blip r:embed="rId4"/>
          <a:stretch>
            <a:fillRect/>
          </a:stretch>
        </p:blipFill>
        <p:spPr>
          <a:xfrm>
            <a:off x="3000120" y="5686676"/>
            <a:ext cx="3954776" cy="1010544"/>
          </a:xfrm>
          <a:prstGeom prst="rect">
            <a:avLst/>
          </a:prstGeom>
        </p:spPr>
      </p:pic>
      <p:pic>
        <p:nvPicPr>
          <p:cNvPr id="6" name="Picture 5">
            <a:extLst>
              <a:ext uri="{FF2B5EF4-FFF2-40B4-BE49-F238E27FC236}">
                <a16:creationId xmlns:a16="http://schemas.microsoft.com/office/drawing/2014/main" id="{B0D968CA-48A7-A379-27C4-9F5C01C4AFCD}"/>
              </a:ext>
            </a:extLst>
          </p:cNvPr>
          <p:cNvPicPr>
            <a:picLocks noChangeAspect="1"/>
          </p:cNvPicPr>
          <p:nvPr/>
        </p:nvPicPr>
        <p:blipFill>
          <a:blip r:embed="rId5"/>
          <a:stretch>
            <a:fillRect/>
          </a:stretch>
        </p:blipFill>
        <p:spPr>
          <a:xfrm>
            <a:off x="8421624" y="62968"/>
            <a:ext cx="1083691" cy="782087"/>
          </a:xfrm>
          <a:prstGeom prst="rect">
            <a:avLst/>
          </a:prstGeom>
        </p:spPr>
      </p:pic>
    </p:spTree>
    <p:extLst>
      <p:ext uri="{BB962C8B-B14F-4D97-AF65-F5344CB8AC3E}">
        <p14:creationId xmlns:p14="http://schemas.microsoft.com/office/powerpoint/2010/main" val="3472283351"/>
      </p:ext>
    </p:extLst>
  </p:cSld>
  <p:clrMapOvr>
    <a:masterClrMapping/>
  </p:clrMapOvr>
</p:sld>
</file>

<file path=ppt/theme/theme1.xml><?xml version="1.0" encoding="utf-8"?>
<a:theme xmlns:a="http://schemas.openxmlformats.org/drawingml/2006/main" name="Custom Design">
  <a:themeElements>
    <a:clrScheme name="United Curriculum Palette">
      <a:dk1>
        <a:sysClr val="windowText" lastClr="000000"/>
      </a:dk1>
      <a:lt1>
        <a:srgbClr val="FFFFFF"/>
      </a:lt1>
      <a:dk2>
        <a:srgbClr val="808080"/>
      </a:dk2>
      <a:lt2>
        <a:srgbClr val="E6E6E6"/>
      </a:lt2>
      <a:accent1>
        <a:srgbClr val="FFFFEF"/>
      </a:accent1>
      <a:accent2>
        <a:srgbClr val="4E83BE"/>
      </a:accent2>
      <a:accent3>
        <a:srgbClr val="D17E3F"/>
      </a:accent3>
      <a:accent4>
        <a:srgbClr val="8262A6"/>
      </a:accent4>
      <a:accent5>
        <a:srgbClr val="C35993"/>
      </a:accent5>
      <a:accent6>
        <a:srgbClr val="D55D5D"/>
      </a:accent6>
      <a:hlink>
        <a:srgbClr val="3E9C64"/>
      </a:hlink>
      <a:folHlink>
        <a:srgbClr val="C2AD30"/>
      </a:folHlink>
    </a:clrScheme>
    <a:fontScheme name="Custom 1">
      <a:majorFont>
        <a:latin typeface="United Curriculum"/>
        <a:ea typeface=""/>
        <a:cs typeface=""/>
      </a:majorFont>
      <a:minorFont>
        <a:latin typeface="United Curricul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B27ABF5B53B4C8A520BB72014BC20" ma:contentTypeVersion="19" ma:contentTypeDescription="Create a new document." ma:contentTypeScope="" ma:versionID="f5a687ecb4e865acf425f3deeb6fec43">
  <xsd:schema xmlns:xsd="http://www.w3.org/2001/XMLSchema" xmlns:xs="http://www.w3.org/2001/XMLSchema" xmlns:p="http://schemas.microsoft.com/office/2006/metadata/properties" xmlns:ns2="b36dee24-68ef-45c4-a92c-1fee0fb616a1" xmlns:ns3="c9db3969-71b0-4bad-a133-52bb6e34547a" targetNamespace="http://schemas.microsoft.com/office/2006/metadata/properties" ma:root="true" ma:fieldsID="76eb125e69196153eb56abbcd63b8bae" ns2:_="" ns3:_="">
    <xsd:import namespace="b36dee24-68ef-45c4-a92c-1fee0fb616a1"/>
    <xsd:import namespace="c9db3969-71b0-4bad-a133-52bb6e3454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dee24-68ef-45c4-a92c-1fee0fb616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6e671c-0acf-4370-a239-7e2946f944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b3969-71b0-4bad-a133-52bb6e3454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88cbd7-ce5b-4a57-bf33-1375b96da1a6}" ma:internalName="TaxCatchAll" ma:showField="CatchAllData" ma:web="c9db3969-71b0-4bad-a133-52bb6e345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9db3969-71b0-4bad-a133-52bb6e34547a">
      <UserInfo>
        <DisplayName>Mark Stephenson</DisplayName>
        <AccountId>31</AccountId>
        <AccountType/>
      </UserInfo>
      <UserInfo>
        <DisplayName>Jessica Quinn</DisplayName>
        <AccountId>345</AccountId>
        <AccountType/>
      </UserInfo>
      <UserInfo>
        <DisplayName>Jennie Murray</DisplayName>
        <AccountId>1246</AccountId>
        <AccountType/>
      </UserInfo>
      <UserInfo>
        <DisplayName>Charlie Cutler</DisplayName>
        <AccountId>30</AccountId>
        <AccountType/>
      </UserInfo>
    </SharedWithUsers>
    <TaxCatchAll xmlns="c9db3969-71b0-4bad-a133-52bb6e34547a" xsi:nil="true"/>
    <lcf76f155ced4ddcb4097134ff3c332f xmlns="b36dee24-68ef-45c4-a92c-1fee0fb616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90E8F2D-3CBF-4C06-8B5D-F63DCB8C3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6dee24-68ef-45c4-a92c-1fee0fb616a1"/>
    <ds:schemaRef ds:uri="c9db3969-71b0-4bad-a133-52bb6e345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3.xml><?xml version="1.0" encoding="utf-8"?>
<ds:datastoreItem xmlns:ds="http://schemas.openxmlformats.org/officeDocument/2006/customXml" ds:itemID="{AF20F8DA-C4FB-4450-BACC-F5A742E79B9F}">
  <ds:schemaRefs>
    <ds:schemaRef ds:uri="http://purl.org/dc/elements/1.1/"/>
    <ds:schemaRef ds:uri="406edda3-2bb7-4f87-a99b-d4abf77b5c73"/>
    <ds:schemaRef ds:uri="79631ef3-9f2f-4843-9ece-7705c115776d"/>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 ds:uri="c9db3969-71b0-4bad-a133-52bb6e34547a"/>
    <ds:schemaRef ds:uri="b36dee24-68ef-45c4-a92c-1fee0fb616a1"/>
  </ds:schemaRefs>
</ds:datastoreItem>
</file>

<file path=docProps/app.xml><?xml version="1.0" encoding="utf-8"?>
<Properties xmlns="http://schemas.openxmlformats.org/officeDocument/2006/extended-properties" xmlns:vt="http://schemas.openxmlformats.org/officeDocument/2006/docPropsVTypes">
  <Template>Office Theme</Template>
  <TotalTime>12187</TotalTime>
  <Words>11214</Words>
  <Application>Microsoft Office PowerPoint</Application>
  <PresentationFormat>A4 Paper (210x297 mm)</PresentationFormat>
  <Paragraphs>1303</Paragraphs>
  <Slides>40</Slides>
  <Notes>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L Jupe</cp:lastModifiedBy>
  <cp:revision>481</cp:revision>
  <dcterms:created xsi:type="dcterms:W3CDTF">2021-04-22T13:12:58Z</dcterms:created>
  <dcterms:modified xsi:type="dcterms:W3CDTF">2025-11-05T10:08:29Z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0x010100472B27ABF5B53B4C8A520BB72014BC20</vt:lpwstr>
  </property>
  <property fmtid="{D5CDD505-2E9C-101B-9397-08002B2CF9AE}" pid="3" name="MediaServiceImageTags">
    <vt:lpwstr/>
  </property>
</Properties>
</file>